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Lst>
  <p:sldSz cy="5143500" cx="9144000"/>
  <p:notesSz cx="6858000" cy="9144000"/>
  <p:embeddedFontLst>
    <p:embeddedFont>
      <p:font typeface="Roboto"/>
      <p:regular r:id="rId26"/>
      <p:bold r:id="rId27"/>
      <p:italic r:id="rId28"/>
      <p:boldItalic r:id="rId29"/>
    </p:embeddedFont>
    <p:embeddedFont>
      <p:font typeface="PT Sans Narrow"/>
      <p:regular r:id="rId30"/>
      <p:bold r:id="rId31"/>
    </p:embeddedFont>
    <p:embeddedFont>
      <p:font typeface="Roboto Mono"/>
      <p:regular r:id="rId32"/>
      <p:bold r:id="rId33"/>
      <p:italic r:id="rId34"/>
      <p:boldItalic r:id="rId35"/>
    </p:embeddedFont>
    <p:embeddedFont>
      <p:font typeface="Open Sans"/>
      <p:regular r:id="rId36"/>
      <p:bold r:id="rId37"/>
      <p:italic r:id="rId38"/>
      <p:boldItalic r:id="rId3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oboto-regular.fntdata"/><Relationship Id="rId25" Type="http://schemas.openxmlformats.org/officeDocument/2006/relationships/slide" Target="slides/slide20.xml"/><Relationship Id="rId28" Type="http://schemas.openxmlformats.org/officeDocument/2006/relationships/font" Target="fonts/Roboto-italic.fntdata"/><Relationship Id="rId27" Type="http://schemas.openxmlformats.org/officeDocument/2006/relationships/font" Target="fonts/Roboto-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oboto-bold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PTSansNarrow-bold.fntdata"/><Relationship Id="rId30" Type="http://schemas.openxmlformats.org/officeDocument/2006/relationships/font" Target="fonts/PTSansNarrow-regular.fntdata"/><Relationship Id="rId11" Type="http://schemas.openxmlformats.org/officeDocument/2006/relationships/slide" Target="slides/slide6.xml"/><Relationship Id="rId33" Type="http://schemas.openxmlformats.org/officeDocument/2006/relationships/font" Target="fonts/RobotoMono-bold.fntdata"/><Relationship Id="rId10" Type="http://schemas.openxmlformats.org/officeDocument/2006/relationships/slide" Target="slides/slide5.xml"/><Relationship Id="rId32" Type="http://schemas.openxmlformats.org/officeDocument/2006/relationships/font" Target="fonts/RobotoMono-regular.fntdata"/><Relationship Id="rId13" Type="http://schemas.openxmlformats.org/officeDocument/2006/relationships/slide" Target="slides/slide8.xml"/><Relationship Id="rId35" Type="http://schemas.openxmlformats.org/officeDocument/2006/relationships/font" Target="fonts/RobotoMono-boldItalic.fntdata"/><Relationship Id="rId12" Type="http://schemas.openxmlformats.org/officeDocument/2006/relationships/slide" Target="slides/slide7.xml"/><Relationship Id="rId34" Type="http://schemas.openxmlformats.org/officeDocument/2006/relationships/font" Target="fonts/RobotoMono-italic.fntdata"/><Relationship Id="rId15" Type="http://schemas.openxmlformats.org/officeDocument/2006/relationships/slide" Target="slides/slide10.xml"/><Relationship Id="rId37" Type="http://schemas.openxmlformats.org/officeDocument/2006/relationships/font" Target="fonts/OpenSans-bold.fntdata"/><Relationship Id="rId14" Type="http://schemas.openxmlformats.org/officeDocument/2006/relationships/slide" Target="slides/slide9.xml"/><Relationship Id="rId36" Type="http://schemas.openxmlformats.org/officeDocument/2006/relationships/font" Target="fonts/OpenSans-regular.fntdata"/><Relationship Id="rId17" Type="http://schemas.openxmlformats.org/officeDocument/2006/relationships/slide" Target="slides/slide12.xml"/><Relationship Id="rId39" Type="http://schemas.openxmlformats.org/officeDocument/2006/relationships/font" Target="fonts/OpenSans-boldItalic.fntdata"/><Relationship Id="rId16" Type="http://schemas.openxmlformats.org/officeDocument/2006/relationships/slide" Target="slides/slide11.xml"/><Relationship Id="rId38" Type="http://schemas.openxmlformats.org/officeDocument/2006/relationships/font" Target="fonts/OpenSans-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2e305166c59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2e305166c59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2e305166c59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2e305166c59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2e305166c59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2e305166c59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2e305166c59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2e305166c59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2e305166c59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2e305166c59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2e279473c7f_0_2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2e279473c7f_0_2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2e279473c7f_0_2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2e279473c7f_0_2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2e305166c59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2e305166c59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2e279473c7f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2e279473c7f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2e279473c7f_0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2e279473c7f_0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2e279473c7f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2e279473c7f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2e279473c7f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2e279473c7f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2e279473c7f_0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2e279473c7f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272fc79b143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272fc79b143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2e279473c7f_0_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2e279473c7f_0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2e2d49b7fe6_0_17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2e2d49b7fe6_0_17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2e279473c7f_0_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2e279473c7f_0_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2e279473c7f_0_2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2e279473c7f_0_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2e279473c7f_0_2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2e279473c7f_0_2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cxnSp>
        <p:nvCxnSpPr>
          <p:cNvPr id="10" name="Google Shape;10;p2"/>
          <p:cNvCxnSpPr/>
          <p:nvPr/>
        </p:nvCxnSpPr>
        <p:spPr>
          <a:xfrm>
            <a:off x="7007735" y="3176888"/>
            <a:ext cx="562200" cy="0"/>
          </a:xfrm>
          <a:prstGeom prst="straightConnector1">
            <a:avLst/>
          </a:prstGeom>
          <a:noFill/>
          <a:ln cap="flat" cmpd="sng" w="76200">
            <a:solidFill>
              <a:schemeClr val="lt2"/>
            </a:solidFill>
            <a:prstDash val="solid"/>
            <a:round/>
            <a:headEnd len="sm" w="sm" type="none"/>
            <a:tailEnd len="sm" w="sm" type="none"/>
          </a:ln>
        </p:spPr>
      </p:cxnSp>
      <p:cxnSp>
        <p:nvCxnSpPr>
          <p:cNvPr id="11" name="Google Shape;11;p2"/>
          <p:cNvCxnSpPr/>
          <p:nvPr/>
        </p:nvCxnSpPr>
        <p:spPr>
          <a:xfrm>
            <a:off x="1575035" y="3158252"/>
            <a:ext cx="562200" cy="0"/>
          </a:xfrm>
          <a:prstGeom prst="straightConnector1">
            <a:avLst/>
          </a:prstGeom>
          <a:noFill/>
          <a:ln cap="flat" cmpd="sng" w="76200">
            <a:solidFill>
              <a:schemeClr val="lt2"/>
            </a:solidFill>
            <a:prstDash val="solid"/>
            <a:round/>
            <a:headEnd len="sm" w="sm" type="none"/>
            <a:tailEnd len="sm" w="sm" type="none"/>
          </a:ln>
        </p:spPr>
      </p:cxnSp>
      <p:grpSp>
        <p:nvGrpSpPr>
          <p:cNvPr id="12" name="Google Shape;12;p2"/>
          <p:cNvGrpSpPr/>
          <p:nvPr/>
        </p:nvGrpSpPr>
        <p:grpSpPr>
          <a:xfrm>
            <a:off x="1004144" y="1022025"/>
            <a:ext cx="7136668" cy="152400"/>
            <a:chOff x="1346429" y="1011300"/>
            <a:chExt cx="6452100" cy="152400"/>
          </a:xfrm>
        </p:grpSpPr>
        <p:cxnSp>
          <p:nvCxnSpPr>
            <p:cNvPr id="13" name="Google Shape;13;p2"/>
            <p:cNvCxnSpPr/>
            <p:nvPr/>
          </p:nvCxnSpPr>
          <p:spPr>
            <a:xfrm rot="10800000">
              <a:off x="1346429" y="1011300"/>
              <a:ext cx="6452100" cy="0"/>
            </a:xfrm>
            <a:prstGeom prst="straightConnector1">
              <a:avLst/>
            </a:prstGeom>
            <a:noFill/>
            <a:ln cap="flat" cmpd="sng" w="76200">
              <a:solidFill>
                <a:schemeClr val="accent3"/>
              </a:solidFill>
              <a:prstDash val="solid"/>
              <a:round/>
              <a:headEnd len="sm" w="sm" type="none"/>
              <a:tailEnd len="sm" w="sm" type="none"/>
            </a:ln>
          </p:spPr>
        </p:cxnSp>
        <p:cxnSp>
          <p:nvCxnSpPr>
            <p:cNvPr id="14" name="Google Shape;14;p2"/>
            <p:cNvCxnSpPr/>
            <p:nvPr/>
          </p:nvCxnSpPr>
          <p:spPr>
            <a:xfrm rot="10800000">
              <a:off x="1346429" y="1163700"/>
              <a:ext cx="6452100" cy="0"/>
            </a:xfrm>
            <a:prstGeom prst="straightConnector1">
              <a:avLst/>
            </a:prstGeom>
            <a:noFill/>
            <a:ln cap="flat" cmpd="sng" w="9525">
              <a:solidFill>
                <a:schemeClr val="accent3"/>
              </a:solidFill>
              <a:prstDash val="solid"/>
              <a:round/>
              <a:headEnd len="sm" w="sm" type="none"/>
              <a:tailEnd len="sm" w="sm" type="none"/>
            </a:ln>
          </p:spPr>
        </p:cxnSp>
      </p:grpSp>
      <p:grpSp>
        <p:nvGrpSpPr>
          <p:cNvPr id="15" name="Google Shape;15;p2"/>
          <p:cNvGrpSpPr/>
          <p:nvPr/>
        </p:nvGrpSpPr>
        <p:grpSpPr>
          <a:xfrm>
            <a:off x="1004151" y="3969100"/>
            <a:ext cx="7136668" cy="152400"/>
            <a:chOff x="1346435" y="3969088"/>
            <a:chExt cx="6452100" cy="152400"/>
          </a:xfrm>
        </p:grpSpPr>
        <p:cxnSp>
          <p:nvCxnSpPr>
            <p:cNvPr id="16" name="Google Shape;16;p2"/>
            <p:cNvCxnSpPr/>
            <p:nvPr/>
          </p:nvCxnSpPr>
          <p:spPr>
            <a:xfrm>
              <a:off x="1346435" y="4121488"/>
              <a:ext cx="6452100" cy="0"/>
            </a:xfrm>
            <a:prstGeom prst="straightConnector1">
              <a:avLst/>
            </a:prstGeom>
            <a:noFill/>
            <a:ln cap="flat" cmpd="sng" w="76200">
              <a:solidFill>
                <a:schemeClr val="accent3"/>
              </a:solidFill>
              <a:prstDash val="solid"/>
              <a:round/>
              <a:headEnd len="sm" w="sm" type="none"/>
              <a:tailEnd len="sm" w="sm" type="none"/>
            </a:ln>
          </p:spPr>
        </p:cxnSp>
        <p:cxnSp>
          <p:nvCxnSpPr>
            <p:cNvPr id="17" name="Google Shape;17;p2"/>
            <p:cNvCxnSpPr/>
            <p:nvPr/>
          </p:nvCxnSpPr>
          <p:spPr>
            <a:xfrm>
              <a:off x="1346435" y="3969088"/>
              <a:ext cx="6452100" cy="0"/>
            </a:xfrm>
            <a:prstGeom prst="straightConnector1">
              <a:avLst/>
            </a:prstGeom>
            <a:noFill/>
            <a:ln cap="flat" cmpd="sng" w="9525">
              <a:solidFill>
                <a:schemeClr val="accent3"/>
              </a:solidFill>
              <a:prstDash val="solid"/>
              <a:round/>
              <a:headEnd len="sm" w="sm" type="none"/>
              <a:tailEnd len="sm" w="sm" type="none"/>
            </a:ln>
          </p:spPr>
        </p:cxnSp>
      </p:grpSp>
      <p:sp>
        <p:nvSpPr>
          <p:cNvPr id="18" name="Google Shape;18;p2"/>
          <p:cNvSpPr txBox="1"/>
          <p:nvPr>
            <p:ph type="ctrTitle"/>
          </p:nvPr>
        </p:nvSpPr>
        <p:spPr>
          <a:xfrm>
            <a:off x="1004150" y="1751764"/>
            <a:ext cx="7136700" cy="1022400"/>
          </a:xfrm>
          <a:prstGeom prst="rect">
            <a:avLst/>
          </a:prstGeom>
        </p:spPr>
        <p:txBody>
          <a:bodyPr anchorCtr="0" anchor="b" bIns="91425" lIns="91425" spcFirstLastPara="1" rIns="91425" wrap="square" tIns="91425">
            <a:normAutofit/>
          </a:bodyPr>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p:txBody>
      </p:sp>
      <p:sp>
        <p:nvSpPr>
          <p:cNvPr id="19" name="Google Shape;19;p2"/>
          <p:cNvSpPr txBox="1"/>
          <p:nvPr>
            <p:ph idx="1" type="subTitle"/>
          </p:nvPr>
        </p:nvSpPr>
        <p:spPr>
          <a:xfrm>
            <a:off x="2137225" y="2850039"/>
            <a:ext cx="48705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20" name="Google Shape;20;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5" name="Shape 55"/>
        <p:cNvGrpSpPr/>
        <p:nvPr/>
      </p:nvGrpSpPr>
      <p:grpSpPr>
        <a:xfrm>
          <a:off x="0" y="0"/>
          <a:ext cx="0" cy="0"/>
          <a:chOff x="0" y="0"/>
          <a:chExt cx="0" cy="0"/>
        </a:xfrm>
      </p:grpSpPr>
      <p:sp>
        <p:nvSpPr>
          <p:cNvPr id="56" name="Google Shape;56;p11"/>
          <p:cNvSpPr/>
          <p:nvPr/>
        </p:nvSpPr>
        <p:spPr>
          <a:xfrm>
            <a:off x="-75"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11"/>
          <p:cNvSpPr txBox="1"/>
          <p:nvPr>
            <p:ph hasCustomPrompt="1" type="title"/>
          </p:nvPr>
        </p:nvSpPr>
        <p:spPr>
          <a:xfrm>
            <a:off x="311700" y="1304850"/>
            <a:ext cx="8520600" cy="15384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accent3"/>
              </a:buClr>
              <a:buSzPts val="13000"/>
              <a:buNone/>
              <a:defRPr sz="13000">
                <a:solidFill>
                  <a:schemeClr val="accent3"/>
                </a:solidFill>
              </a:defRPr>
            </a:lvl1pPr>
            <a:lvl2pPr lvl="1" algn="ctr">
              <a:spcBef>
                <a:spcPts val="0"/>
              </a:spcBef>
              <a:spcAft>
                <a:spcPts val="0"/>
              </a:spcAft>
              <a:buClr>
                <a:schemeClr val="accent3"/>
              </a:buClr>
              <a:buSzPts val="13000"/>
              <a:buNone/>
              <a:defRPr sz="13000">
                <a:solidFill>
                  <a:schemeClr val="accent3"/>
                </a:solidFill>
              </a:defRPr>
            </a:lvl2pPr>
            <a:lvl3pPr lvl="2" algn="ctr">
              <a:spcBef>
                <a:spcPts val="0"/>
              </a:spcBef>
              <a:spcAft>
                <a:spcPts val="0"/>
              </a:spcAft>
              <a:buClr>
                <a:schemeClr val="accent3"/>
              </a:buClr>
              <a:buSzPts val="13000"/>
              <a:buNone/>
              <a:defRPr sz="13000">
                <a:solidFill>
                  <a:schemeClr val="accent3"/>
                </a:solidFill>
              </a:defRPr>
            </a:lvl3pPr>
            <a:lvl4pPr lvl="3" algn="ctr">
              <a:spcBef>
                <a:spcPts val="0"/>
              </a:spcBef>
              <a:spcAft>
                <a:spcPts val="0"/>
              </a:spcAft>
              <a:buClr>
                <a:schemeClr val="accent3"/>
              </a:buClr>
              <a:buSzPts val="13000"/>
              <a:buNone/>
              <a:defRPr sz="13000">
                <a:solidFill>
                  <a:schemeClr val="accent3"/>
                </a:solidFill>
              </a:defRPr>
            </a:lvl4pPr>
            <a:lvl5pPr lvl="4" algn="ctr">
              <a:spcBef>
                <a:spcPts val="0"/>
              </a:spcBef>
              <a:spcAft>
                <a:spcPts val="0"/>
              </a:spcAft>
              <a:buClr>
                <a:schemeClr val="accent3"/>
              </a:buClr>
              <a:buSzPts val="13000"/>
              <a:buNone/>
              <a:defRPr sz="13000">
                <a:solidFill>
                  <a:schemeClr val="accent3"/>
                </a:solidFill>
              </a:defRPr>
            </a:lvl5pPr>
            <a:lvl6pPr lvl="5" algn="ctr">
              <a:spcBef>
                <a:spcPts val="0"/>
              </a:spcBef>
              <a:spcAft>
                <a:spcPts val="0"/>
              </a:spcAft>
              <a:buClr>
                <a:schemeClr val="accent3"/>
              </a:buClr>
              <a:buSzPts val="13000"/>
              <a:buNone/>
              <a:defRPr sz="13000">
                <a:solidFill>
                  <a:schemeClr val="accent3"/>
                </a:solidFill>
              </a:defRPr>
            </a:lvl6pPr>
            <a:lvl7pPr lvl="6" algn="ctr">
              <a:spcBef>
                <a:spcPts val="0"/>
              </a:spcBef>
              <a:spcAft>
                <a:spcPts val="0"/>
              </a:spcAft>
              <a:buClr>
                <a:schemeClr val="accent3"/>
              </a:buClr>
              <a:buSzPts val="13000"/>
              <a:buNone/>
              <a:defRPr sz="13000">
                <a:solidFill>
                  <a:schemeClr val="accent3"/>
                </a:solidFill>
              </a:defRPr>
            </a:lvl7pPr>
            <a:lvl8pPr lvl="7" algn="ctr">
              <a:spcBef>
                <a:spcPts val="0"/>
              </a:spcBef>
              <a:spcAft>
                <a:spcPts val="0"/>
              </a:spcAft>
              <a:buClr>
                <a:schemeClr val="accent3"/>
              </a:buClr>
              <a:buSzPts val="13000"/>
              <a:buNone/>
              <a:defRPr sz="13000">
                <a:solidFill>
                  <a:schemeClr val="accent3"/>
                </a:solidFill>
              </a:defRPr>
            </a:lvl8pPr>
            <a:lvl9pPr lvl="8" algn="ctr">
              <a:spcBef>
                <a:spcPts val="0"/>
              </a:spcBef>
              <a:spcAft>
                <a:spcPts val="0"/>
              </a:spcAft>
              <a:buClr>
                <a:schemeClr val="accent3"/>
              </a:buClr>
              <a:buSzPts val="13000"/>
              <a:buNone/>
              <a:defRPr sz="13000">
                <a:solidFill>
                  <a:schemeClr val="accent3"/>
                </a:solidFill>
              </a:defRPr>
            </a:lvl9pPr>
          </a:lstStyle>
          <a:p>
            <a:r>
              <a:t>xx%</a:t>
            </a:r>
          </a:p>
        </p:txBody>
      </p:sp>
      <p:sp>
        <p:nvSpPr>
          <p:cNvPr id="58" name="Google Shape;58;p11"/>
          <p:cNvSpPr txBox="1"/>
          <p:nvPr>
            <p:ph idx="1" type="body"/>
          </p:nvPr>
        </p:nvSpPr>
        <p:spPr>
          <a:xfrm>
            <a:off x="311700" y="2995650"/>
            <a:ext cx="8520600" cy="10716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9" name="Google Shape;59;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0" name="Shape 60"/>
        <p:cNvGrpSpPr/>
        <p:nvPr/>
      </p:nvGrpSpPr>
      <p:grpSpPr>
        <a:xfrm>
          <a:off x="0" y="0"/>
          <a:ext cx="0" cy="0"/>
          <a:chOff x="0" y="0"/>
          <a:chExt cx="0" cy="0"/>
        </a:xfrm>
      </p:grpSpPr>
      <p:sp>
        <p:nvSpPr>
          <p:cNvPr id="61" name="Google Shape;61;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1" name="Shape 21"/>
        <p:cNvGrpSpPr/>
        <p:nvPr/>
      </p:nvGrpSpPr>
      <p:grpSpPr>
        <a:xfrm>
          <a:off x="0" y="0"/>
          <a:ext cx="0" cy="0"/>
          <a:chOff x="0" y="0"/>
          <a:chExt cx="0" cy="0"/>
        </a:xfrm>
      </p:grpSpPr>
      <p:sp>
        <p:nvSpPr>
          <p:cNvPr id="22" name="Google Shape;22;p3"/>
          <p:cNvSpPr/>
          <p:nvPr/>
        </p:nvSpPr>
        <p:spPr>
          <a:xfrm>
            <a:off x="-50" y="2571900"/>
            <a:ext cx="9144000" cy="2571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txBox="1"/>
          <p:nvPr>
            <p:ph type="title"/>
          </p:nvPr>
        </p:nvSpPr>
        <p:spPr>
          <a:xfrm>
            <a:off x="311700" y="814800"/>
            <a:ext cx="8571300" cy="9420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a:lvl1pPr>
            <a:lvl2pPr lvl="1" algn="ctr">
              <a:spcBef>
                <a:spcPts val="0"/>
              </a:spcBef>
              <a:spcAft>
                <a:spcPts val="0"/>
              </a:spcAft>
              <a:buSzPts val="3600"/>
              <a:buNone/>
              <a:defRPr/>
            </a:lvl2pPr>
            <a:lvl3pPr lvl="2" algn="ctr">
              <a:spcBef>
                <a:spcPts val="0"/>
              </a:spcBef>
              <a:spcAft>
                <a:spcPts val="0"/>
              </a:spcAft>
              <a:buSzPts val="3600"/>
              <a:buNone/>
              <a:defRPr/>
            </a:lvl3pPr>
            <a:lvl4pPr lvl="3" algn="ctr">
              <a:spcBef>
                <a:spcPts val="0"/>
              </a:spcBef>
              <a:spcAft>
                <a:spcPts val="0"/>
              </a:spcAft>
              <a:buSzPts val="3600"/>
              <a:buNone/>
              <a:defRPr/>
            </a:lvl4pPr>
            <a:lvl5pPr lvl="4" algn="ctr">
              <a:spcBef>
                <a:spcPts val="0"/>
              </a:spcBef>
              <a:spcAft>
                <a:spcPts val="0"/>
              </a:spcAft>
              <a:buSzPts val="3600"/>
              <a:buNone/>
              <a:defRPr/>
            </a:lvl5pPr>
            <a:lvl6pPr lvl="5" algn="ctr">
              <a:spcBef>
                <a:spcPts val="0"/>
              </a:spcBef>
              <a:spcAft>
                <a:spcPts val="0"/>
              </a:spcAft>
              <a:buSzPts val="3600"/>
              <a:buNone/>
              <a:defRPr/>
            </a:lvl6pPr>
            <a:lvl7pPr lvl="6" algn="ctr">
              <a:spcBef>
                <a:spcPts val="0"/>
              </a:spcBef>
              <a:spcAft>
                <a:spcPts val="0"/>
              </a:spcAft>
              <a:buSzPts val="3600"/>
              <a:buNone/>
              <a:defRPr/>
            </a:lvl7pPr>
            <a:lvl8pPr lvl="7" algn="ctr">
              <a:spcBef>
                <a:spcPts val="0"/>
              </a:spcBef>
              <a:spcAft>
                <a:spcPts val="0"/>
              </a:spcAft>
              <a:buSzPts val="3600"/>
              <a:buNone/>
              <a:defRPr/>
            </a:lvl8pPr>
            <a:lvl9pPr lvl="8" algn="ctr">
              <a:spcBef>
                <a:spcPts val="0"/>
              </a:spcBef>
              <a:spcAft>
                <a:spcPts val="0"/>
              </a:spcAft>
              <a:buSzPts val="3600"/>
              <a:buNone/>
              <a:defRPr/>
            </a:lvl9pPr>
          </a:lstStyle>
          <a:p/>
        </p:txBody>
      </p:sp>
      <p:sp>
        <p:nvSpPr>
          <p:cNvPr id="24" name="Google Shape;24;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5" name="Shape 25"/>
        <p:cNvGrpSpPr/>
        <p:nvPr/>
      </p:nvGrpSpPr>
      <p:grpSpPr>
        <a:xfrm>
          <a:off x="0" y="0"/>
          <a:ext cx="0" cy="0"/>
          <a:chOff x="0" y="0"/>
          <a:chExt cx="0" cy="0"/>
        </a:xfrm>
      </p:grpSpPr>
      <p:sp>
        <p:nvSpPr>
          <p:cNvPr id="26" name="Google Shape;26;p4"/>
          <p:cNvSpPr/>
          <p:nvPr/>
        </p:nvSpPr>
        <p:spPr>
          <a:xfrm>
            <a:off x="-75" y="5045700"/>
            <a:ext cx="9144000" cy="97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txBox="1"/>
          <p:nvPr>
            <p:ph type="title"/>
          </p:nvPr>
        </p:nvSpPr>
        <p:spPr>
          <a:xfrm>
            <a:off x="311700" y="445025"/>
            <a:ext cx="8520600" cy="7074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28" name="Google Shape;28;p4"/>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9" name="Google Shape;2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0" name="Shape 30"/>
        <p:cNvGrpSpPr/>
        <p:nvPr/>
      </p:nvGrpSpPr>
      <p:grpSpPr>
        <a:xfrm>
          <a:off x="0" y="0"/>
          <a:ext cx="0" cy="0"/>
          <a:chOff x="0" y="0"/>
          <a:chExt cx="0" cy="0"/>
        </a:xfrm>
      </p:grpSpPr>
      <p:sp>
        <p:nvSpPr>
          <p:cNvPr id="31" name="Google Shape;31;p5"/>
          <p:cNvSpPr txBox="1"/>
          <p:nvPr>
            <p:ph type="title"/>
          </p:nvPr>
        </p:nvSpPr>
        <p:spPr>
          <a:xfrm>
            <a:off x="311700" y="445025"/>
            <a:ext cx="8520600" cy="7074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32" name="Google Shape;32;p5"/>
          <p:cNvSpPr txBox="1"/>
          <p:nvPr>
            <p:ph idx="1" type="body"/>
          </p:nvPr>
        </p:nvSpPr>
        <p:spPr>
          <a:xfrm>
            <a:off x="311700" y="1266175"/>
            <a:ext cx="3999900" cy="33027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3" name="Google Shape;33;p5"/>
          <p:cNvSpPr txBox="1"/>
          <p:nvPr>
            <p:ph idx="2" type="body"/>
          </p:nvPr>
        </p:nvSpPr>
        <p:spPr>
          <a:xfrm>
            <a:off x="4832400" y="1266175"/>
            <a:ext cx="3999900" cy="33027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4" name="Google Shape;3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5" name="Shape 35"/>
        <p:cNvGrpSpPr/>
        <p:nvPr/>
      </p:nvGrpSpPr>
      <p:grpSpPr>
        <a:xfrm>
          <a:off x="0" y="0"/>
          <a:ext cx="0" cy="0"/>
          <a:chOff x="0" y="0"/>
          <a:chExt cx="0" cy="0"/>
        </a:xfrm>
      </p:grpSpPr>
      <p:sp>
        <p:nvSpPr>
          <p:cNvPr id="36" name="Google Shape;36;p6"/>
          <p:cNvSpPr txBox="1"/>
          <p:nvPr>
            <p:ph type="title"/>
          </p:nvPr>
        </p:nvSpPr>
        <p:spPr>
          <a:xfrm>
            <a:off x="311700" y="445025"/>
            <a:ext cx="8520600" cy="7074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37" name="Google Shape;3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8" name="Shape 38"/>
        <p:cNvGrpSpPr/>
        <p:nvPr/>
      </p:nvGrpSpPr>
      <p:grpSpPr>
        <a:xfrm>
          <a:off x="0" y="0"/>
          <a:ext cx="0" cy="0"/>
          <a:chOff x="0" y="0"/>
          <a:chExt cx="0" cy="0"/>
        </a:xfrm>
      </p:grpSpPr>
      <p:sp>
        <p:nvSpPr>
          <p:cNvPr id="39" name="Google Shape;3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0" name="Google Shape;4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1" name="Google Shape;4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2" name="Shape 42"/>
        <p:cNvGrpSpPr/>
        <p:nvPr/>
      </p:nvGrpSpPr>
      <p:grpSpPr>
        <a:xfrm>
          <a:off x="0" y="0"/>
          <a:ext cx="0" cy="0"/>
          <a:chOff x="0" y="0"/>
          <a:chExt cx="0" cy="0"/>
        </a:xfrm>
      </p:grpSpPr>
      <p:sp>
        <p:nvSpPr>
          <p:cNvPr id="43" name="Google Shape;43;p8"/>
          <p:cNvSpPr txBox="1"/>
          <p:nvPr>
            <p:ph type="title"/>
          </p:nvPr>
        </p:nvSpPr>
        <p:spPr>
          <a:xfrm>
            <a:off x="490250" y="526350"/>
            <a:ext cx="56136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dk2"/>
              </a:buClr>
              <a:buSzPts val="5400"/>
              <a:buNone/>
              <a:defRPr b="0" sz="5400">
                <a:solidFill>
                  <a:schemeClr val="dk2"/>
                </a:solidFill>
              </a:defRPr>
            </a:lvl1pPr>
            <a:lvl2pPr lvl="1">
              <a:spcBef>
                <a:spcPts val="0"/>
              </a:spcBef>
              <a:spcAft>
                <a:spcPts val="0"/>
              </a:spcAft>
              <a:buClr>
                <a:schemeClr val="dk2"/>
              </a:buClr>
              <a:buSzPts val="5400"/>
              <a:buNone/>
              <a:defRPr b="0" sz="5400">
                <a:solidFill>
                  <a:schemeClr val="dk2"/>
                </a:solidFill>
              </a:defRPr>
            </a:lvl2pPr>
            <a:lvl3pPr lvl="2">
              <a:spcBef>
                <a:spcPts val="0"/>
              </a:spcBef>
              <a:spcAft>
                <a:spcPts val="0"/>
              </a:spcAft>
              <a:buClr>
                <a:schemeClr val="dk2"/>
              </a:buClr>
              <a:buSzPts val="5400"/>
              <a:buNone/>
              <a:defRPr b="0" sz="5400">
                <a:solidFill>
                  <a:schemeClr val="dk2"/>
                </a:solidFill>
              </a:defRPr>
            </a:lvl3pPr>
            <a:lvl4pPr lvl="3">
              <a:spcBef>
                <a:spcPts val="0"/>
              </a:spcBef>
              <a:spcAft>
                <a:spcPts val="0"/>
              </a:spcAft>
              <a:buClr>
                <a:schemeClr val="dk2"/>
              </a:buClr>
              <a:buSzPts val="5400"/>
              <a:buNone/>
              <a:defRPr b="0" sz="5400">
                <a:solidFill>
                  <a:schemeClr val="dk2"/>
                </a:solidFill>
              </a:defRPr>
            </a:lvl4pPr>
            <a:lvl5pPr lvl="4">
              <a:spcBef>
                <a:spcPts val="0"/>
              </a:spcBef>
              <a:spcAft>
                <a:spcPts val="0"/>
              </a:spcAft>
              <a:buClr>
                <a:schemeClr val="dk2"/>
              </a:buClr>
              <a:buSzPts val="5400"/>
              <a:buNone/>
              <a:defRPr b="0" sz="5400">
                <a:solidFill>
                  <a:schemeClr val="dk2"/>
                </a:solidFill>
              </a:defRPr>
            </a:lvl5pPr>
            <a:lvl6pPr lvl="5">
              <a:spcBef>
                <a:spcPts val="0"/>
              </a:spcBef>
              <a:spcAft>
                <a:spcPts val="0"/>
              </a:spcAft>
              <a:buClr>
                <a:schemeClr val="dk2"/>
              </a:buClr>
              <a:buSzPts val="5400"/>
              <a:buNone/>
              <a:defRPr b="0" sz="5400">
                <a:solidFill>
                  <a:schemeClr val="dk2"/>
                </a:solidFill>
              </a:defRPr>
            </a:lvl6pPr>
            <a:lvl7pPr lvl="6">
              <a:spcBef>
                <a:spcPts val="0"/>
              </a:spcBef>
              <a:spcAft>
                <a:spcPts val="0"/>
              </a:spcAft>
              <a:buClr>
                <a:schemeClr val="dk2"/>
              </a:buClr>
              <a:buSzPts val="5400"/>
              <a:buNone/>
              <a:defRPr b="0" sz="5400">
                <a:solidFill>
                  <a:schemeClr val="dk2"/>
                </a:solidFill>
              </a:defRPr>
            </a:lvl7pPr>
            <a:lvl8pPr lvl="7">
              <a:spcBef>
                <a:spcPts val="0"/>
              </a:spcBef>
              <a:spcAft>
                <a:spcPts val="0"/>
              </a:spcAft>
              <a:buClr>
                <a:schemeClr val="dk2"/>
              </a:buClr>
              <a:buSzPts val="5400"/>
              <a:buNone/>
              <a:defRPr b="0" sz="5400">
                <a:solidFill>
                  <a:schemeClr val="dk2"/>
                </a:solidFill>
              </a:defRPr>
            </a:lvl8pPr>
            <a:lvl9pPr lvl="8">
              <a:spcBef>
                <a:spcPts val="0"/>
              </a:spcBef>
              <a:spcAft>
                <a:spcPts val="0"/>
              </a:spcAft>
              <a:buClr>
                <a:schemeClr val="dk2"/>
              </a:buClr>
              <a:buSzPts val="5400"/>
              <a:buNone/>
              <a:defRPr b="0" sz="5400">
                <a:solidFill>
                  <a:schemeClr val="dk2"/>
                </a:solidFill>
              </a:defRPr>
            </a:lvl9pPr>
          </a:lstStyle>
          <a:p/>
        </p:txBody>
      </p:sp>
      <p:sp>
        <p:nvSpPr>
          <p:cNvPr id="44" name="Google Shape;4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5" name="Shape 45"/>
        <p:cNvGrpSpPr/>
        <p:nvPr/>
      </p:nvGrpSpPr>
      <p:grpSpPr>
        <a:xfrm>
          <a:off x="0" y="0"/>
          <a:ext cx="0" cy="0"/>
          <a:chOff x="0" y="0"/>
          <a:chExt cx="0" cy="0"/>
        </a:xfrm>
      </p:grpSpPr>
      <p:sp>
        <p:nvSpPr>
          <p:cNvPr id="46" name="Google Shape;46;p9"/>
          <p:cNvSpPr/>
          <p:nvPr/>
        </p:nvSpPr>
        <p:spPr>
          <a:xfrm>
            <a:off x="4572000" y="0"/>
            <a:ext cx="4572000" cy="5143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 name="Google Shape;47;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8" name="Google Shape;48;p9"/>
          <p:cNvSpPr txBox="1"/>
          <p:nvPr>
            <p:ph type="title"/>
          </p:nvPr>
        </p:nvSpPr>
        <p:spPr>
          <a:xfrm>
            <a:off x="265500" y="1039675"/>
            <a:ext cx="4045200" cy="16758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9" name="Google Shape;49;p9"/>
          <p:cNvSpPr txBox="1"/>
          <p:nvPr>
            <p:ph idx="1" type="subTitle"/>
          </p:nvPr>
        </p:nvSpPr>
        <p:spPr>
          <a:xfrm>
            <a:off x="265500" y="27268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0" name="Google Shape;50;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51" name="Google Shape;51;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2" name="Shape 52"/>
        <p:cNvGrpSpPr/>
        <p:nvPr/>
      </p:nvGrpSpPr>
      <p:grpSpPr>
        <a:xfrm>
          <a:off x="0" y="0"/>
          <a:ext cx="0" cy="0"/>
          <a:chOff x="0" y="0"/>
          <a:chExt cx="0" cy="0"/>
        </a:xfrm>
      </p:grpSpPr>
      <p:sp>
        <p:nvSpPr>
          <p:cNvPr id="53" name="Google Shape;53;p10"/>
          <p:cNvSpPr txBox="1"/>
          <p:nvPr>
            <p:ph idx="1" type="body"/>
          </p:nvPr>
        </p:nvSpPr>
        <p:spPr>
          <a:xfrm>
            <a:off x="311700" y="42307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2400"/>
              <a:buFont typeface="PT Sans Narrow"/>
              <a:buNone/>
              <a:defRPr sz="2400">
                <a:latin typeface="PT Sans Narrow"/>
                <a:ea typeface="PT Sans Narrow"/>
                <a:cs typeface="PT Sans Narrow"/>
                <a:sym typeface="PT Sans Narrow"/>
              </a:defRPr>
            </a:lvl1pPr>
          </a:lstStyle>
          <a:p/>
        </p:txBody>
      </p:sp>
      <p:sp>
        <p:nvSpPr>
          <p:cNvPr id="54" name="Google Shape;54;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tropic">
    <p:bg>
      <p:bgPr>
        <a:solidFill>
          <a:srgbClr val="D9EAD3"/>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1pPr>
            <a:lvl2pPr lvl="1">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2pPr>
            <a:lvl3pPr lvl="2">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3pPr>
            <a:lvl4pPr lvl="3">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4pPr>
            <a:lvl5pPr lvl="4">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5pPr>
            <a:lvl6pPr lvl="5">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6pPr>
            <a:lvl7pPr lvl="6">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7pPr>
            <a:lvl8pPr lvl="7">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8pPr>
            <a:lvl9pPr lvl="8">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9pPr>
          </a:lstStyle>
          <a:p/>
        </p:txBody>
      </p:sp>
      <p:sp>
        <p:nvSpPr>
          <p:cNvPr id="7" name="Google Shape;7;p1"/>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indent="-317500" lvl="1" marL="9144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indent="-317500" lvl="2" marL="13716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indent="-317500" lvl="3" marL="18288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indent="-317500" lvl="4" marL="22860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indent="-317500" lvl="5" marL="27432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indent="-317500" lvl="6" marL="32004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indent="-317500" lvl="7" marL="36576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indent="-317500" lvl="8" marL="41148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Open Sans"/>
                <a:ea typeface="Open Sans"/>
                <a:cs typeface="Open Sans"/>
                <a:sym typeface="Open Sans"/>
              </a:defRPr>
            </a:lvl1pPr>
            <a:lvl2pPr lvl="1" algn="r">
              <a:buNone/>
              <a:defRPr sz="1000">
                <a:solidFill>
                  <a:schemeClr val="dk2"/>
                </a:solidFill>
                <a:latin typeface="Open Sans"/>
                <a:ea typeface="Open Sans"/>
                <a:cs typeface="Open Sans"/>
                <a:sym typeface="Open Sans"/>
              </a:defRPr>
            </a:lvl2pPr>
            <a:lvl3pPr lvl="2" algn="r">
              <a:buNone/>
              <a:defRPr sz="1000">
                <a:solidFill>
                  <a:schemeClr val="dk2"/>
                </a:solidFill>
                <a:latin typeface="Open Sans"/>
                <a:ea typeface="Open Sans"/>
                <a:cs typeface="Open Sans"/>
                <a:sym typeface="Open Sans"/>
              </a:defRPr>
            </a:lvl3pPr>
            <a:lvl4pPr lvl="3" algn="r">
              <a:buNone/>
              <a:defRPr sz="1000">
                <a:solidFill>
                  <a:schemeClr val="dk2"/>
                </a:solidFill>
                <a:latin typeface="Open Sans"/>
                <a:ea typeface="Open Sans"/>
                <a:cs typeface="Open Sans"/>
                <a:sym typeface="Open Sans"/>
              </a:defRPr>
            </a:lvl4pPr>
            <a:lvl5pPr lvl="4" algn="r">
              <a:buNone/>
              <a:defRPr sz="1000">
                <a:solidFill>
                  <a:schemeClr val="dk2"/>
                </a:solidFill>
                <a:latin typeface="Open Sans"/>
                <a:ea typeface="Open Sans"/>
                <a:cs typeface="Open Sans"/>
                <a:sym typeface="Open Sans"/>
              </a:defRPr>
            </a:lvl5pPr>
            <a:lvl6pPr lvl="5" algn="r">
              <a:buNone/>
              <a:defRPr sz="1000">
                <a:solidFill>
                  <a:schemeClr val="dk2"/>
                </a:solidFill>
                <a:latin typeface="Open Sans"/>
                <a:ea typeface="Open Sans"/>
                <a:cs typeface="Open Sans"/>
                <a:sym typeface="Open Sans"/>
              </a:defRPr>
            </a:lvl6pPr>
            <a:lvl7pPr lvl="6" algn="r">
              <a:buNone/>
              <a:defRPr sz="1000">
                <a:solidFill>
                  <a:schemeClr val="dk2"/>
                </a:solidFill>
                <a:latin typeface="Open Sans"/>
                <a:ea typeface="Open Sans"/>
                <a:cs typeface="Open Sans"/>
                <a:sym typeface="Open Sans"/>
              </a:defRPr>
            </a:lvl7pPr>
            <a:lvl8pPr lvl="7" algn="r">
              <a:buNone/>
              <a:defRPr sz="1000">
                <a:solidFill>
                  <a:schemeClr val="dk2"/>
                </a:solidFill>
                <a:latin typeface="Open Sans"/>
                <a:ea typeface="Open Sans"/>
                <a:cs typeface="Open Sans"/>
                <a:sym typeface="Open Sans"/>
              </a:defRPr>
            </a:lvl8pPr>
            <a:lvl9pPr lvl="8" algn="r">
              <a:buNone/>
              <a:defRPr sz="1000">
                <a:solidFill>
                  <a:schemeClr val="dk2"/>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mc:Choice Requires="p14">
      <p:transition spd="slow" p14:dur="1500">
        <p14:flip dir="l"/>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6.png"/><Relationship Id="rId4" Type="http://schemas.openxmlformats.org/officeDocument/2006/relationships/image" Target="../media/image1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6.png"/><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2.png"/><Relationship Id="rId4" Type="http://schemas.openxmlformats.org/officeDocument/2006/relationships/image" Target="../media/image19.png"/><Relationship Id="rId5" Type="http://schemas.openxmlformats.org/officeDocument/2006/relationships/image" Target="../media/image2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7.png"/><Relationship Id="rId4" Type="http://schemas.openxmlformats.org/officeDocument/2006/relationships/image" Target="../media/image23.png"/><Relationship Id="rId5" Type="http://schemas.openxmlformats.org/officeDocument/2006/relationships/image" Target="../media/image14.png"/><Relationship Id="rId6" Type="http://schemas.openxmlformats.org/officeDocument/2006/relationships/hyperlink" Target="https://busdata.cs.pdx.edu/api/getStopEvents?vehicle_num=%7Bvehicle_id"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5.png"/><Relationship Id="rId4" Type="http://schemas.openxmlformats.org/officeDocument/2006/relationships/image" Target="../media/image28.png"/><Relationship Id="rId5" Type="http://schemas.openxmlformats.org/officeDocument/2006/relationships/image" Target="../media/image21.png"/><Relationship Id="rId6" Type="http://schemas.openxmlformats.org/officeDocument/2006/relationships/image" Target="../media/image39.png"/><Relationship Id="rId7" Type="http://schemas.openxmlformats.org/officeDocument/2006/relationships/image" Target="../media/image3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6.png"/><Relationship Id="rId4" Type="http://schemas.openxmlformats.org/officeDocument/2006/relationships/image" Target="../media/image3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4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8.png"/><Relationship Id="rId4" Type="http://schemas.openxmlformats.org/officeDocument/2006/relationships/image" Target="../media/image34.png"/><Relationship Id="rId5" Type="http://schemas.openxmlformats.org/officeDocument/2006/relationships/image" Target="../media/image4.png"/><Relationship Id="rId6"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38.png"/><Relationship Id="rId4" Type="http://schemas.openxmlformats.org/officeDocument/2006/relationships/image" Target="../media/image3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36.jpg"/><Relationship Id="rId4" Type="http://schemas.openxmlformats.org/officeDocument/2006/relationships/image" Target="../media/image31.png"/><Relationship Id="rId5"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35.png"/><Relationship Id="rId4" Type="http://schemas.openxmlformats.org/officeDocument/2006/relationships/image" Target="../media/image1.png"/><Relationship Id="rId5" Type="http://schemas.openxmlformats.org/officeDocument/2006/relationships/image" Target="../media/image9.png"/><Relationship Id="rId6" Type="http://schemas.openxmlformats.org/officeDocument/2006/relationships/image" Target="../media/image13.png"/><Relationship Id="rId7"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png"/><Relationship Id="rId4" Type="http://schemas.openxmlformats.org/officeDocument/2006/relationships/image" Target="../media/image5.jpg"/><Relationship Id="rId5"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1.png"/><Relationship Id="rId4" Type="http://schemas.openxmlformats.org/officeDocument/2006/relationships/image" Target="../media/image2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3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EAD3"/>
        </a:solidFill>
      </p:bgPr>
    </p:bg>
    <p:spTree>
      <p:nvGrpSpPr>
        <p:cNvPr id="65" name="Shape 65"/>
        <p:cNvGrpSpPr/>
        <p:nvPr/>
      </p:nvGrpSpPr>
      <p:grpSpPr>
        <a:xfrm>
          <a:off x="0" y="0"/>
          <a:ext cx="0" cy="0"/>
          <a:chOff x="0" y="0"/>
          <a:chExt cx="0" cy="0"/>
        </a:xfrm>
      </p:grpSpPr>
      <p:sp>
        <p:nvSpPr>
          <p:cNvPr id="66" name="Google Shape;66;p13"/>
          <p:cNvSpPr txBox="1"/>
          <p:nvPr>
            <p:ph type="ctrTitle"/>
          </p:nvPr>
        </p:nvSpPr>
        <p:spPr>
          <a:xfrm>
            <a:off x="1071400" y="1411650"/>
            <a:ext cx="7132500" cy="984300"/>
          </a:xfrm>
          <a:prstGeom prst="rect">
            <a:avLst/>
          </a:prstGeom>
          <a:solidFill>
            <a:srgbClr val="D9EAD3"/>
          </a:solidFill>
        </p:spPr>
        <p:txBody>
          <a:bodyPr anchorCtr="0" anchor="b" bIns="91425" lIns="91425" spcFirstLastPara="1" rIns="91425" wrap="square" tIns="91425">
            <a:noAutofit/>
          </a:bodyPr>
          <a:lstStyle/>
          <a:p>
            <a:pPr indent="0" lvl="0" marL="0" marR="25400" rtl="0" algn="ctr">
              <a:lnSpc>
                <a:spcPct val="115000"/>
              </a:lnSpc>
              <a:spcBef>
                <a:spcPts val="0"/>
              </a:spcBef>
              <a:spcAft>
                <a:spcPts val="0"/>
              </a:spcAft>
              <a:buSzPts val="990"/>
              <a:buNone/>
            </a:pPr>
            <a:r>
              <a:rPr lang="en" sz="4780">
                <a:solidFill>
                  <a:srgbClr val="000000"/>
                </a:solidFill>
                <a:highlight>
                  <a:srgbClr val="D9EAD3"/>
                </a:highlight>
                <a:latin typeface="Times New Roman"/>
                <a:ea typeface="Times New Roman"/>
                <a:cs typeface="Times New Roman"/>
                <a:sym typeface="Times New Roman"/>
              </a:rPr>
              <a:t>DATA ENRICHERS</a:t>
            </a:r>
            <a:endParaRPr sz="4860">
              <a:highlight>
                <a:srgbClr val="D9EAD3"/>
              </a:highlight>
              <a:latin typeface="Times New Roman"/>
              <a:ea typeface="Times New Roman"/>
              <a:cs typeface="Times New Roman"/>
              <a:sym typeface="Times New Roman"/>
            </a:endParaRPr>
          </a:p>
        </p:txBody>
      </p:sp>
      <p:sp>
        <p:nvSpPr>
          <p:cNvPr id="67" name="Google Shape;67;p13"/>
          <p:cNvSpPr txBox="1"/>
          <p:nvPr>
            <p:ph idx="1" type="subTitle"/>
          </p:nvPr>
        </p:nvSpPr>
        <p:spPr>
          <a:xfrm>
            <a:off x="2202400" y="2647464"/>
            <a:ext cx="4870500" cy="792600"/>
          </a:xfrm>
          <a:prstGeom prst="rect">
            <a:avLst/>
          </a:prstGeom>
        </p:spPr>
        <p:txBody>
          <a:bodyPr anchorCtr="0" anchor="t" bIns="91425" lIns="91425" spcFirstLastPara="1" rIns="91425" wrap="square" tIns="91425">
            <a:normAutofit fontScale="40000" lnSpcReduction="20000"/>
          </a:bodyPr>
          <a:lstStyle/>
          <a:p>
            <a:pPr indent="0" lvl="0" marL="0" rtl="0" algn="l">
              <a:lnSpc>
                <a:spcPct val="115000"/>
              </a:lnSpc>
              <a:spcBef>
                <a:spcPts val="0"/>
              </a:spcBef>
              <a:spcAft>
                <a:spcPts val="0"/>
              </a:spcAft>
              <a:buNone/>
            </a:pPr>
            <a:r>
              <a:rPr b="1" lang="en" sz="2961">
                <a:latin typeface="Times New Roman"/>
                <a:ea typeface="Times New Roman"/>
                <a:cs typeface="Times New Roman"/>
                <a:sym typeface="Times New Roman"/>
              </a:rPr>
              <a:t>                       </a:t>
            </a:r>
            <a:r>
              <a:rPr b="1" lang="en" sz="4246">
                <a:latin typeface="Times New Roman"/>
                <a:ea typeface="Times New Roman"/>
                <a:cs typeface="Times New Roman"/>
                <a:sym typeface="Times New Roman"/>
              </a:rPr>
              <a:t>      </a:t>
            </a:r>
            <a:r>
              <a:rPr b="1" lang="en" sz="4246">
                <a:latin typeface="Times New Roman"/>
                <a:ea typeface="Times New Roman"/>
                <a:cs typeface="Times New Roman"/>
                <a:sym typeface="Times New Roman"/>
              </a:rPr>
              <a:t>CS 510 Data Engineering</a:t>
            </a:r>
            <a:r>
              <a:rPr b="1" lang="en" sz="3584">
                <a:latin typeface="Times New Roman"/>
                <a:ea typeface="Times New Roman"/>
                <a:cs typeface="Times New Roman"/>
                <a:sym typeface="Times New Roman"/>
              </a:rPr>
              <a:t> </a:t>
            </a:r>
            <a:endParaRPr b="1" sz="4084">
              <a:latin typeface="Times New Roman"/>
              <a:ea typeface="Times New Roman"/>
              <a:cs typeface="Times New Roman"/>
              <a:sym typeface="Times New Roman"/>
            </a:endParaRPr>
          </a:p>
          <a:p>
            <a:pPr indent="0" lvl="0" marL="0" rtl="0" algn="ctr">
              <a:spcBef>
                <a:spcPts val="1200"/>
              </a:spcBef>
              <a:spcAft>
                <a:spcPts val="0"/>
              </a:spcAft>
              <a:buNone/>
            </a:pPr>
            <a:r>
              <a:rPr b="1" lang="en" sz="4084">
                <a:latin typeface="Times New Roman"/>
                <a:ea typeface="Times New Roman"/>
                <a:cs typeface="Times New Roman"/>
                <a:sym typeface="Times New Roman"/>
              </a:rPr>
              <a:t>Vehicle</a:t>
            </a:r>
            <a:r>
              <a:rPr b="1" lang="en" sz="4084">
                <a:latin typeface="Times New Roman"/>
                <a:ea typeface="Times New Roman"/>
                <a:cs typeface="Times New Roman"/>
                <a:sym typeface="Times New Roman"/>
              </a:rPr>
              <a:t> Group - Sunny</a:t>
            </a:r>
            <a:endParaRPr b="1" sz="4084">
              <a:latin typeface="Times New Roman"/>
              <a:ea typeface="Times New Roman"/>
              <a:cs typeface="Times New Roman"/>
              <a:sym typeface="Times New Roman"/>
            </a:endParaRPr>
          </a:p>
        </p:txBody>
      </p:sp>
      <p:sp>
        <p:nvSpPr>
          <p:cNvPr id="68" name="Google Shape;68;p13"/>
          <p:cNvSpPr txBox="1"/>
          <p:nvPr/>
        </p:nvSpPr>
        <p:spPr>
          <a:xfrm>
            <a:off x="879100" y="3333825"/>
            <a:ext cx="2160300" cy="536100"/>
          </a:xfrm>
          <a:prstGeom prst="rect">
            <a:avLst/>
          </a:prstGeom>
          <a:noFill/>
          <a:ln>
            <a:noFill/>
          </a:ln>
        </p:spPr>
        <p:txBody>
          <a:bodyPr anchorCtr="0" anchor="t" bIns="91425" lIns="91425" spcFirstLastPara="1" rIns="91425" wrap="square" tIns="91425">
            <a:spAutoFit/>
          </a:bodyPr>
          <a:lstStyle/>
          <a:p>
            <a:pPr indent="0" lvl="0" marL="0" rtl="0" algn="ctr">
              <a:lnSpc>
                <a:spcPct val="100000"/>
              </a:lnSpc>
              <a:spcBef>
                <a:spcPts val="0"/>
              </a:spcBef>
              <a:spcAft>
                <a:spcPts val="0"/>
              </a:spcAft>
              <a:buNone/>
            </a:pPr>
            <a:r>
              <a:rPr b="1" lang="en" sz="1100">
                <a:solidFill>
                  <a:srgbClr val="0D0D0D"/>
                </a:solidFill>
                <a:latin typeface="Times New Roman"/>
                <a:ea typeface="Times New Roman"/>
                <a:cs typeface="Times New Roman"/>
                <a:sym typeface="Times New Roman"/>
              </a:rPr>
              <a:t>Portland State University</a:t>
            </a:r>
            <a:endParaRPr b="1" sz="1100">
              <a:solidFill>
                <a:srgbClr val="0D0D0D"/>
              </a:solidFill>
              <a:latin typeface="Times New Roman"/>
              <a:ea typeface="Times New Roman"/>
              <a:cs typeface="Times New Roman"/>
              <a:sym typeface="Times New Roman"/>
            </a:endParaRPr>
          </a:p>
          <a:p>
            <a:pPr indent="0" lvl="0" marL="0" rtl="0" algn="ctr">
              <a:lnSpc>
                <a:spcPct val="100000"/>
              </a:lnSpc>
              <a:spcBef>
                <a:spcPts val="100"/>
              </a:spcBef>
              <a:spcAft>
                <a:spcPts val="100"/>
              </a:spcAft>
              <a:buNone/>
            </a:pPr>
            <a:r>
              <a:rPr b="1" lang="en" sz="1100">
                <a:solidFill>
                  <a:srgbClr val="0D0D0D"/>
                </a:solidFill>
                <a:latin typeface="Times New Roman"/>
                <a:ea typeface="Times New Roman"/>
                <a:cs typeface="Times New Roman"/>
                <a:sym typeface="Times New Roman"/>
              </a:rPr>
              <a:t>Computer Science</a:t>
            </a:r>
            <a:endParaRPr b="1" sz="1100">
              <a:solidFill>
                <a:srgbClr val="0D0D0D"/>
              </a:solidFill>
              <a:latin typeface="Times New Roman"/>
              <a:ea typeface="Times New Roman"/>
              <a:cs typeface="Times New Roman"/>
              <a:sym typeface="Times New Roman"/>
            </a:endParaRPr>
          </a:p>
        </p:txBody>
      </p:sp>
      <p:pic>
        <p:nvPicPr>
          <p:cNvPr id="69" name="Google Shape;69;p13"/>
          <p:cNvPicPr preferRelativeResize="0"/>
          <p:nvPr/>
        </p:nvPicPr>
        <p:blipFill>
          <a:blip r:embed="rId3">
            <a:alphaModFix/>
          </a:blip>
          <a:stretch>
            <a:fillRect/>
          </a:stretch>
        </p:blipFill>
        <p:spPr>
          <a:xfrm>
            <a:off x="6813050" y="2647475"/>
            <a:ext cx="908075" cy="731200"/>
          </a:xfrm>
          <a:prstGeom prst="rect">
            <a:avLst/>
          </a:prstGeom>
          <a:noFill/>
          <a:ln>
            <a:noFill/>
          </a:ln>
        </p:spPr>
      </p:pic>
      <p:pic>
        <p:nvPicPr>
          <p:cNvPr id="70" name="Google Shape;70;p13"/>
          <p:cNvPicPr preferRelativeResize="0"/>
          <p:nvPr/>
        </p:nvPicPr>
        <p:blipFill>
          <a:blip r:embed="rId4">
            <a:alphaModFix/>
          </a:blip>
          <a:stretch>
            <a:fillRect/>
          </a:stretch>
        </p:blipFill>
        <p:spPr>
          <a:xfrm>
            <a:off x="1562950" y="2684975"/>
            <a:ext cx="792600" cy="656200"/>
          </a:xfrm>
          <a:prstGeom prst="rect">
            <a:avLst/>
          </a:prstGeom>
          <a:noFill/>
          <a:ln>
            <a:noFill/>
          </a:ln>
        </p:spPr>
      </p:pic>
      <p:sp>
        <p:nvSpPr>
          <p:cNvPr id="71" name="Google Shape;71;p13"/>
          <p:cNvSpPr txBox="1"/>
          <p:nvPr/>
        </p:nvSpPr>
        <p:spPr>
          <a:xfrm>
            <a:off x="6762100" y="3378675"/>
            <a:ext cx="21570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latin typeface="Times New Roman"/>
                <a:ea typeface="Times New Roman"/>
                <a:cs typeface="Times New Roman"/>
                <a:sym typeface="Times New Roman"/>
              </a:rPr>
              <a:t>TRIMET</a:t>
            </a:r>
            <a:endParaRPr b="1" sz="1700">
              <a:latin typeface="Times New Roman"/>
              <a:ea typeface="Times New Roman"/>
              <a:cs typeface="Times New Roman"/>
              <a:sym typeface="Times New Roman"/>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22"/>
          <p:cNvSpPr txBox="1"/>
          <p:nvPr>
            <p:ph type="title"/>
          </p:nvPr>
        </p:nvSpPr>
        <p:spPr>
          <a:xfrm>
            <a:off x="311700" y="121975"/>
            <a:ext cx="8520600" cy="7074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latin typeface="Times New Roman"/>
                <a:ea typeface="Times New Roman"/>
                <a:cs typeface="Times New Roman"/>
                <a:sym typeface="Times New Roman"/>
              </a:rPr>
              <a:t>DATA VALIDATION</a:t>
            </a:r>
            <a:endParaRPr>
              <a:latin typeface="Times New Roman"/>
              <a:ea typeface="Times New Roman"/>
              <a:cs typeface="Times New Roman"/>
              <a:sym typeface="Times New Roman"/>
            </a:endParaRPr>
          </a:p>
        </p:txBody>
      </p:sp>
      <p:pic>
        <p:nvPicPr>
          <p:cNvPr id="155" name="Google Shape;155;p22"/>
          <p:cNvPicPr preferRelativeResize="0"/>
          <p:nvPr/>
        </p:nvPicPr>
        <p:blipFill>
          <a:blip r:embed="rId3">
            <a:alphaModFix/>
          </a:blip>
          <a:stretch>
            <a:fillRect/>
          </a:stretch>
        </p:blipFill>
        <p:spPr>
          <a:xfrm>
            <a:off x="4268575" y="938400"/>
            <a:ext cx="4795226" cy="1843175"/>
          </a:xfrm>
          <a:prstGeom prst="rect">
            <a:avLst/>
          </a:prstGeom>
          <a:noFill/>
          <a:ln>
            <a:noFill/>
          </a:ln>
        </p:spPr>
      </p:pic>
      <p:pic>
        <p:nvPicPr>
          <p:cNvPr id="156" name="Google Shape;156;p22"/>
          <p:cNvPicPr preferRelativeResize="0"/>
          <p:nvPr/>
        </p:nvPicPr>
        <p:blipFill>
          <a:blip r:embed="rId4">
            <a:alphaModFix/>
          </a:blip>
          <a:stretch>
            <a:fillRect/>
          </a:stretch>
        </p:blipFill>
        <p:spPr>
          <a:xfrm>
            <a:off x="68975" y="2890600"/>
            <a:ext cx="4795224" cy="2044250"/>
          </a:xfrm>
          <a:prstGeom prst="rect">
            <a:avLst/>
          </a:prstGeom>
          <a:noFill/>
          <a:ln>
            <a:noFill/>
          </a:ln>
        </p:spPr>
      </p:pic>
      <p:sp>
        <p:nvSpPr>
          <p:cNvPr id="157" name="Google Shape;157;p22"/>
          <p:cNvSpPr txBox="1"/>
          <p:nvPr/>
        </p:nvSpPr>
        <p:spPr>
          <a:xfrm>
            <a:off x="43175" y="1167292"/>
            <a:ext cx="4183800" cy="13854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sz="1300">
                <a:solidFill>
                  <a:srgbClr val="0D0D0D"/>
                </a:solidFill>
                <a:latin typeface="Times New Roman"/>
                <a:ea typeface="Times New Roman"/>
                <a:cs typeface="Times New Roman"/>
                <a:sym typeface="Times New Roman"/>
              </a:rPr>
              <a:t>This assertion checks that the 'METERS' column  contains only non-negative values, ensuring that the distance covered by any vehicle is not recorded as negative. If any vehicle has a negative value in the 'METERS' column, the details of such records are printed; otherwise, it confirms that all vehicles have non-negative meters covered.</a:t>
            </a:r>
            <a:endParaRPr sz="1300">
              <a:solidFill>
                <a:srgbClr val="0D0D0D"/>
              </a:solidFill>
              <a:latin typeface="Times New Roman"/>
              <a:ea typeface="Times New Roman"/>
              <a:cs typeface="Times New Roman"/>
              <a:sym typeface="Times New Roman"/>
            </a:endParaRPr>
          </a:p>
        </p:txBody>
      </p:sp>
      <p:sp>
        <p:nvSpPr>
          <p:cNvPr id="158" name="Google Shape;158;p22"/>
          <p:cNvSpPr txBox="1"/>
          <p:nvPr/>
        </p:nvSpPr>
        <p:spPr>
          <a:xfrm>
            <a:off x="4959800" y="3109050"/>
            <a:ext cx="4068900" cy="13854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sz="1300">
                <a:solidFill>
                  <a:srgbClr val="0D0D0D"/>
                </a:solidFill>
                <a:latin typeface="Times New Roman"/>
                <a:ea typeface="Times New Roman"/>
                <a:cs typeface="Times New Roman"/>
                <a:sym typeface="Times New Roman"/>
              </a:rPr>
              <a:t>This assertion ensures that every trip has an associated vehicle ID by checking for missing values in the 'VEHICLE_ID' column. If any trips are found without a vehicle ID, the details of these records are printed; otherwise, it confirms that all trips have a vehicle ID, allowing data processing to proceed.</a:t>
            </a:r>
            <a:endParaRPr sz="1300">
              <a:solidFill>
                <a:srgbClr val="0D0D0D"/>
              </a:solidFill>
              <a:latin typeface="Times New Roman"/>
              <a:ea typeface="Times New Roman"/>
              <a:cs typeface="Times New Roman"/>
              <a:sym typeface="Times New Roman"/>
            </a:endParaRPr>
          </a:p>
        </p:txBody>
      </p:sp>
      <p:sp>
        <p:nvSpPr>
          <p:cNvPr id="159" name="Google Shape;159;p22"/>
          <p:cNvSpPr txBox="1"/>
          <p:nvPr/>
        </p:nvSpPr>
        <p:spPr>
          <a:xfrm>
            <a:off x="8384075" y="4618550"/>
            <a:ext cx="3000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latin typeface="Times New Roman"/>
                <a:ea typeface="Times New Roman"/>
                <a:cs typeface="Times New Roman"/>
                <a:sym typeface="Times New Roman"/>
              </a:rPr>
              <a:t>Saheli</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23"/>
          <p:cNvSpPr txBox="1"/>
          <p:nvPr>
            <p:ph type="title"/>
          </p:nvPr>
        </p:nvSpPr>
        <p:spPr>
          <a:xfrm>
            <a:off x="311700" y="121975"/>
            <a:ext cx="8520600" cy="7074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latin typeface="Times New Roman"/>
                <a:ea typeface="Times New Roman"/>
                <a:cs typeface="Times New Roman"/>
                <a:sym typeface="Times New Roman"/>
              </a:rPr>
              <a:t>DATA STORAGE</a:t>
            </a:r>
            <a:endParaRPr>
              <a:latin typeface="Times New Roman"/>
              <a:ea typeface="Times New Roman"/>
              <a:cs typeface="Times New Roman"/>
              <a:sym typeface="Times New Roman"/>
            </a:endParaRPr>
          </a:p>
        </p:txBody>
      </p:sp>
      <p:pic>
        <p:nvPicPr>
          <p:cNvPr id="165" name="Google Shape;165;p23"/>
          <p:cNvPicPr preferRelativeResize="0"/>
          <p:nvPr/>
        </p:nvPicPr>
        <p:blipFill>
          <a:blip r:embed="rId3">
            <a:alphaModFix/>
          </a:blip>
          <a:stretch>
            <a:fillRect/>
          </a:stretch>
        </p:blipFill>
        <p:spPr>
          <a:xfrm>
            <a:off x="164900" y="783925"/>
            <a:ext cx="2579300" cy="1235775"/>
          </a:xfrm>
          <a:prstGeom prst="rect">
            <a:avLst/>
          </a:prstGeom>
          <a:noFill/>
          <a:ln>
            <a:noFill/>
          </a:ln>
        </p:spPr>
      </p:pic>
      <p:sp>
        <p:nvSpPr>
          <p:cNvPr id="166" name="Google Shape;166;p23"/>
          <p:cNvSpPr txBox="1"/>
          <p:nvPr/>
        </p:nvSpPr>
        <p:spPr>
          <a:xfrm>
            <a:off x="2879425" y="871775"/>
            <a:ext cx="6043500" cy="10065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1200"/>
              </a:spcBef>
              <a:spcAft>
                <a:spcPts val="1200"/>
              </a:spcAft>
              <a:buNone/>
            </a:pPr>
            <a:r>
              <a:rPr lang="en" sz="1200">
                <a:solidFill>
                  <a:srgbClr val="0D0D0D"/>
                </a:solidFill>
                <a:latin typeface="Times New Roman"/>
                <a:ea typeface="Times New Roman"/>
                <a:cs typeface="Times New Roman"/>
                <a:sym typeface="Times New Roman"/>
              </a:rPr>
              <a:t>This Python function establishes a connection to a PostgreSQL database using the psycopg2 library. It takes the database name (DBname), user (DBuser), and password (DBpwd) as parameters to authenticate and connect to the database. The autocommit attribute is set to True, ensuring that each SQL statement is automatically committed after execution.</a:t>
            </a:r>
            <a:endParaRPr sz="1200">
              <a:solidFill>
                <a:srgbClr val="0D0D0D"/>
              </a:solidFill>
              <a:latin typeface="Times New Roman"/>
              <a:ea typeface="Times New Roman"/>
              <a:cs typeface="Times New Roman"/>
              <a:sym typeface="Times New Roman"/>
            </a:endParaRPr>
          </a:p>
        </p:txBody>
      </p:sp>
      <p:sp>
        <p:nvSpPr>
          <p:cNvPr id="167" name="Google Shape;167;p23"/>
          <p:cNvSpPr txBox="1"/>
          <p:nvPr/>
        </p:nvSpPr>
        <p:spPr>
          <a:xfrm>
            <a:off x="62500" y="2102525"/>
            <a:ext cx="5347500" cy="12006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sz="1100">
                <a:solidFill>
                  <a:srgbClr val="0D0D0D"/>
                </a:solidFill>
                <a:latin typeface="Times New Roman"/>
                <a:ea typeface="Times New Roman"/>
                <a:cs typeface="Times New Roman"/>
                <a:sym typeface="Times New Roman"/>
              </a:rPr>
              <a:t>This function creates a table named `BREADCRUMB` in a PostgreSQL database using the provided connection's cursor (`cursor`). The table includes columns for timestamp (`tstamp`), latitude (`latitude`), longitude (`longitude`), speed (`speed`), and a foreign key constraint (`trip_id`) referencing the `trip_id` column in the `TRIP` table. The `IF NOT EXISTS` clause ensures that the table is created only if it doesn't already exist, and a message is printed to confirm the successful creation of the `BREADCRUMB` table.</a:t>
            </a:r>
            <a:endParaRPr sz="1100">
              <a:solidFill>
                <a:srgbClr val="0D0D0D"/>
              </a:solidFill>
              <a:latin typeface="Times New Roman"/>
              <a:ea typeface="Times New Roman"/>
              <a:cs typeface="Times New Roman"/>
              <a:sym typeface="Times New Roman"/>
            </a:endParaRPr>
          </a:p>
        </p:txBody>
      </p:sp>
      <p:sp>
        <p:nvSpPr>
          <p:cNvPr id="168" name="Google Shape;168;p23"/>
          <p:cNvSpPr txBox="1"/>
          <p:nvPr/>
        </p:nvSpPr>
        <p:spPr>
          <a:xfrm>
            <a:off x="5057525" y="3572900"/>
            <a:ext cx="3888600" cy="1369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rgbClr val="0D0D0D"/>
                </a:solidFill>
                <a:latin typeface="Times New Roman"/>
                <a:ea typeface="Times New Roman"/>
                <a:cs typeface="Times New Roman"/>
                <a:sym typeface="Times New Roman"/>
              </a:rPr>
              <a:t>This function loads data into the `BREADCRUMB` table in a PostgreSQL database using the provided connection (`conn`) and a DataFrame (`df`) containing breadcrumb data. It iterates over each row in the DataFrame and inserts values into the `BREADCRUMB` table's corresponding columns (`tstamp`, `latitude`, `longitude`, `speed`, and `trip_id`) using parameterized queries for safe and efficient data insertion.</a:t>
            </a:r>
            <a:endParaRPr sz="1100">
              <a:solidFill>
                <a:srgbClr val="0D0D0D"/>
              </a:solidFill>
              <a:latin typeface="Times New Roman"/>
              <a:ea typeface="Times New Roman"/>
              <a:cs typeface="Times New Roman"/>
              <a:sym typeface="Times New Roman"/>
            </a:endParaRPr>
          </a:p>
        </p:txBody>
      </p:sp>
      <p:pic>
        <p:nvPicPr>
          <p:cNvPr id="169" name="Google Shape;169;p23"/>
          <p:cNvPicPr preferRelativeResize="0"/>
          <p:nvPr/>
        </p:nvPicPr>
        <p:blipFill>
          <a:blip r:embed="rId4">
            <a:alphaModFix/>
          </a:blip>
          <a:stretch>
            <a:fillRect/>
          </a:stretch>
        </p:blipFill>
        <p:spPr>
          <a:xfrm>
            <a:off x="5430378" y="1878275"/>
            <a:ext cx="3562746" cy="1694625"/>
          </a:xfrm>
          <a:prstGeom prst="rect">
            <a:avLst/>
          </a:prstGeom>
          <a:noFill/>
          <a:ln>
            <a:noFill/>
          </a:ln>
        </p:spPr>
      </p:pic>
      <p:pic>
        <p:nvPicPr>
          <p:cNvPr id="170" name="Google Shape;170;p23"/>
          <p:cNvPicPr preferRelativeResize="0"/>
          <p:nvPr/>
        </p:nvPicPr>
        <p:blipFill>
          <a:blip r:embed="rId5">
            <a:alphaModFix/>
          </a:blip>
          <a:stretch>
            <a:fillRect/>
          </a:stretch>
        </p:blipFill>
        <p:spPr>
          <a:xfrm>
            <a:off x="164900" y="3385950"/>
            <a:ext cx="4892625" cy="1610800"/>
          </a:xfrm>
          <a:prstGeom prst="rect">
            <a:avLst/>
          </a:prstGeom>
          <a:noFill/>
          <a:ln>
            <a:noFill/>
          </a:ln>
        </p:spPr>
      </p:pic>
      <p:sp>
        <p:nvSpPr>
          <p:cNvPr id="171" name="Google Shape;171;p23"/>
          <p:cNvSpPr txBox="1"/>
          <p:nvPr/>
        </p:nvSpPr>
        <p:spPr>
          <a:xfrm>
            <a:off x="8444625" y="4707800"/>
            <a:ext cx="3000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latin typeface="Times New Roman"/>
                <a:ea typeface="Times New Roman"/>
                <a:cs typeface="Times New Roman"/>
                <a:sym typeface="Times New Roman"/>
              </a:rPr>
              <a:t>Saheli</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4"/>
          <p:cNvSpPr txBox="1"/>
          <p:nvPr>
            <p:ph type="title"/>
          </p:nvPr>
        </p:nvSpPr>
        <p:spPr>
          <a:xfrm>
            <a:off x="311700" y="0"/>
            <a:ext cx="8520600" cy="7074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latin typeface="Times New Roman"/>
                <a:ea typeface="Times New Roman"/>
                <a:cs typeface="Times New Roman"/>
                <a:sym typeface="Times New Roman"/>
              </a:rPr>
              <a:t>DATA INTEGRATION</a:t>
            </a:r>
            <a:endParaRPr>
              <a:latin typeface="Times New Roman"/>
              <a:ea typeface="Times New Roman"/>
              <a:cs typeface="Times New Roman"/>
              <a:sym typeface="Times New Roman"/>
            </a:endParaRPr>
          </a:p>
        </p:txBody>
      </p:sp>
      <p:pic>
        <p:nvPicPr>
          <p:cNvPr id="177" name="Google Shape;177;p24"/>
          <p:cNvPicPr preferRelativeResize="0"/>
          <p:nvPr/>
        </p:nvPicPr>
        <p:blipFill>
          <a:blip r:embed="rId3">
            <a:alphaModFix/>
          </a:blip>
          <a:stretch>
            <a:fillRect/>
          </a:stretch>
        </p:blipFill>
        <p:spPr>
          <a:xfrm>
            <a:off x="3760875" y="2623725"/>
            <a:ext cx="5383125" cy="2140975"/>
          </a:xfrm>
          <a:prstGeom prst="rect">
            <a:avLst/>
          </a:prstGeom>
          <a:noFill/>
          <a:ln>
            <a:noFill/>
          </a:ln>
        </p:spPr>
      </p:pic>
      <p:pic>
        <p:nvPicPr>
          <p:cNvPr id="178" name="Google Shape;178;p24"/>
          <p:cNvPicPr preferRelativeResize="0"/>
          <p:nvPr/>
        </p:nvPicPr>
        <p:blipFill>
          <a:blip r:embed="rId4">
            <a:alphaModFix/>
          </a:blip>
          <a:stretch>
            <a:fillRect/>
          </a:stretch>
        </p:blipFill>
        <p:spPr>
          <a:xfrm>
            <a:off x="54000" y="1707825"/>
            <a:ext cx="4084900" cy="863925"/>
          </a:xfrm>
          <a:prstGeom prst="rect">
            <a:avLst/>
          </a:prstGeom>
          <a:noFill/>
          <a:ln>
            <a:noFill/>
          </a:ln>
        </p:spPr>
      </p:pic>
      <p:pic>
        <p:nvPicPr>
          <p:cNvPr id="179" name="Google Shape;179;p24"/>
          <p:cNvPicPr preferRelativeResize="0"/>
          <p:nvPr/>
        </p:nvPicPr>
        <p:blipFill>
          <a:blip r:embed="rId5">
            <a:alphaModFix/>
          </a:blip>
          <a:stretch>
            <a:fillRect/>
          </a:stretch>
        </p:blipFill>
        <p:spPr>
          <a:xfrm>
            <a:off x="54000" y="626175"/>
            <a:ext cx="4084901" cy="1081650"/>
          </a:xfrm>
          <a:prstGeom prst="rect">
            <a:avLst/>
          </a:prstGeom>
          <a:noFill/>
          <a:ln>
            <a:noFill/>
          </a:ln>
        </p:spPr>
      </p:pic>
      <p:sp>
        <p:nvSpPr>
          <p:cNvPr id="180" name="Google Shape;180;p24"/>
          <p:cNvSpPr txBox="1"/>
          <p:nvPr/>
        </p:nvSpPr>
        <p:spPr>
          <a:xfrm>
            <a:off x="4248050" y="934275"/>
            <a:ext cx="47394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0D0D0D"/>
                </a:solidFill>
                <a:latin typeface="Times New Roman"/>
                <a:ea typeface="Times New Roman"/>
                <a:cs typeface="Times New Roman"/>
                <a:sym typeface="Times New Roman"/>
              </a:rPr>
              <a:t>In the </a:t>
            </a:r>
            <a:r>
              <a:rPr lang="en" sz="1200">
                <a:solidFill>
                  <a:srgbClr val="0D0D0D"/>
                </a:solidFill>
                <a:latin typeface="Times New Roman"/>
                <a:ea typeface="Times New Roman"/>
                <a:cs typeface="Times New Roman"/>
                <a:sym typeface="Times New Roman"/>
              </a:rPr>
              <a:t>previous steps we have trip data but we are not having data about route_id,service_key and direction so now we are collecting from the url </a:t>
            </a:r>
            <a:r>
              <a:rPr lang="en" sz="1200" u="sng">
                <a:solidFill>
                  <a:schemeClr val="hlink"/>
                </a:solidFill>
                <a:latin typeface="Times New Roman"/>
                <a:ea typeface="Times New Roman"/>
                <a:cs typeface="Times New Roman"/>
                <a:sym typeface="Times New Roman"/>
                <a:hlinkClick r:id="rId6"/>
              </a:rPr>
              <a:t>https://busdata.cs.pdx.edu/api/getStopEvents?vehicle_num={vehicle_id</a:t>
            </a:r>
            <a:r>
              <a:rPr lang="en" sz="1200">
                <a:solidFill>
                  <a:srgbClr val="0D0D0D"/>
                </a:solidFill>
                <a:latin typeface="Times New Roman"/>
                <a:ea typeface="Times New Roman"/>
                <a:cs typeface="Times New Roman"/>
                <a:sym typeface="Times New Roman"/>
              </a:rPr>
              <a:t>} for all vehicles. From that URL using web scraping techniques we are collecting that data.</a:t>
            </a:r>
            <a:endParaRPr sz="1200">
              <a:solidFill>
                <a:srgbClr val="0D0D0D"/>
              </a:solidFill>
              <a:latin typeface="Times New Roman"/>
              <a:ea typeface="Times New Roman"/>
              <a:cs typeface="Times New Roman"/>
              <a:sym typeface="Times New Roman"/>
            </a:endParaRPr>
          </a:p>
        </p:txBody>
      </p:sp>
      <p:sp>
        <p:nvSpPr>
          <p:cNvPr id="181" name="Google Shape;181;p24"/>
          <p:cNvSpPr txBox="1"/>
          <p:nvPr/>
        </p:nvSpPr>
        <p:spPr>
          <a:xfrm>
            <a:off x="54000" y="2924938"/>
            <a:ext cx="3610800" cy="17085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sz="1100">
                <a:solidFill>
                  <a:srgbClr val="0D0D0D"/>
                </a:solidFill>
                <a:latin typeface="Times New Roman"/>
                <a:ea typeface="Times New Roman"/>
                <a:cs typeface="Times New Roman"/>
                <a:sym typeface="Times New Roman"/>
              </a:rPr>
              <a:t>This function creates or replaces a view named TRIP_VW in a PostgreSQL database using the provided connection (conn) and cursor. The view is defined by a SQL query that selects specific columns (trip_id, route_id, vehicle_id, service_key, direction) from the TRIP and STOP tables, joining them on matching trip_id and vehicle_id values. The CREATE OR REPLACE VIEW statement ensures that the view is either created or updated if it already exists with the same name and structure.</a:t>
            </a:r>
            <a:endParaRPr sz="1800">
              <a:solidFill>
                <a:srgbClr val="0D0D0D"/>
              </a:solidFill>
              <a:latin typeface="Times New Roman"/>
              <a:ea typeface="Times New Roman"/>
              <a:cs typeface="Times New Roman"/>
              <a:sym typeface="Times New Roman"/>
            </a:endParaRPr>
          </a:p>
        </p:txBody>
      </p:sp>
      <p:sp>
        <p:nvSpPr>
          <p:cNvPr id="182" name="Google Shape;182;p24"/>
          <p:cNvSpPr txBox="1"/>
          <p:nvPr/>
        </p:nvSpPr>
        <p:spPr>
          <a:xfrm>
            <a:off x="8434525" y="4728000"/>
            <a:ext cx="3000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latin typeface="Times New Roman"/>
                <a:ea typeface="Times New Roman"/>
                <a:cs typeface="Times New Roman"/>
                <a:sym typeface="Times New Roman"/>
              </a:rPr>
              <a:t>Saheli</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25"/>
          <p:cNvSpPr txBox="1"/>
          <p:nvPr>
            <p:ph type="title"/>
          </p:nvPr>
        </p:nvSpPr>
        <p:spPr>
          <a:xfrm>
            <a:off x="311700" y="121975"/>
            <a:ext cx="8520600" cy="7074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latin typeface="Times New Roman"/>
                <a:ea typeface="Times New Roman"/>
                <a:cs typeface="Times New Roman"/>
                <a:sym typeface="Times New Roman"/>
              </a:rPr>
              <a:t>DATABASE</a:t>
            </a:r>
            <a:endParaRPr>
              <a:latin typeface="Times New Roman"/>
              <a:ea typeface="Times New Roman"/>
              <a:cs typeface="Times New Roman"/>
              <a:sym typeface="Times New Roman"/>
            </a:endParaRPr>
          </a:p>
        </p:txBody>
      </p:sp>
      <p:pic>
        <p:nvPicPr>
          <p:cNvPr id="188" name="Google Shape;188;p25"/>
          <p:cNvPicPr preferRelativeResize="0"/>
          <p:nvPr/>
        </p:nvPicPr>
        <p:blipFill>
          <a:blip r:embed="rId3">
            <a:alphaModFix/>
          </a:blip>
          <a:stretch>
            <a:fillRect/>
          </a:stretch>
        </p:blipFill>
        <p:spPr>
          <a:xfrm>
            <a:off x="91875" y="770125"/>
            <a:ext cx="2145250" cy="1010625"/>
          </a:xfrm>
          <a:prstGeom prst="rect">
            <a:avLst/>
          </a:prstGeom>
          <a:noFill/>
          <a:ln>
            <a:noFill/>
          </a:ln>
        </p:spPr>
      </p:pic>
      <p:pic>
        <p:nvPicPr>
          <p:cNvPr id="189" name="Google Shape;189;p25"/>
          <p:cNvPicPr preferRelativeResize="0"/>
          <p:nvPr/>
        </p:nvPicPr>
        <p:blipFill>
          <a:blip r:embed="rId4">
            <a:alphaModFix/>
          </a:blip>
          <a:stretch>
            <a:fillRect/>
          </a:stretch>
        </p:blipFill>
        <p:spPr>
          <a:xfrm>
            <a:off x="2237125" y="985950"/>
            <a:ext cx="2482775" cy="1010625"/>
          </a:xfrm>
          <a:prstGeom prst="rect">
            <a:avLst/>
          </a:prstGeom>
          <a:noFill/>
          <a:ln>
            <a:noFill/>
          </a:ln>
        </p:spPr>
      </p:pic>
      <p:pic>
        <p:nvPicPr>
          <p:cNvPr id="190" name="Google Shape;190;p25"/>
          <p:cNvPicPr preferRelativeResize="0"/>
          <p:nvPr/>
        </p:nvPicPr>
        <p:blipFill>
          <a:blip r:embed="rId5">
            <a:alphaModFix/>
          </a:blip>
          <a:stretch>
            <a:fillRect/>
          </a:stretch>
        </p:blipFill>
        <p:spPr>
          <a:xfrm>
            <a:off x="5459800" y="2102350"/>
            <a:ext cx="3082100" cy="1226150"/>
          </a:xfrm>
          <a:prstGeom prst="rect">
            <a:avLst/>
          </a:prstGeom>
          <a:noFill/>
          <a:ln>
            <a:noFill/>
          </a:ln>
        </p:spPr>
      </p:pic>
      <p:pic>
        <p:nvPicPr>
          <p:cNvPr id="191" name="Google Shape;191;p25"/>
          <p:cNvPicPr preferRelativeResize="0"/>
          <p:nvPr/>
        </p:nvPicPr>
        <p:blipFill>
          <a:blip r:embed="rId6">
            <a:alphaModFix/>
          </a:blip>
          <a:stretch>
            <a:fillRect/>
          </a:stretch>
        </p:blipFill>
        <p:spPr>
          <a:xfrm>
            <a:off x="380600" y="3469225"/>
            <a:ext cx="2994825" cy="1397100"/>
          </a:xfrm>
          <a:prstGeom prst="rect">
            <a:avLst/>
          </a:prstGeom>
          <a:noFill/>
          <a:ln>
            <a:noFill/>
          </a:ln>
        </p:spPr>
      </p:pic>
      <p:sp>
        <p:nvSpPr>
          <p:cNvPr id="192" name="Google Shape;192;p25"/>
          <p:cNvSpPr txBox="1"/>
          <p:nvPr/>
        </p:nvSpPr>
        <p:spPr>
          <a:xfrm>
            <a:off x="4908225" y="928663"/>
            <a:ext cx="3867900" cy="10467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a:solidFill>
                  <a:srgbClr val="0D0D0D"/>
                </a:solidFill>
                <a:latin typeface="Times New Roman"/>
                <a:ea typeface="Times New Roman"/>
                <a:cs typeface="Times New Roman"/>
                <a:sym typeface="Times New Roman"/>
              </a:rPr>
              <a:t>We have </a:t>
            </a:r>
            <a:r>
              <a:rPr lang="en">
                <a:solidFill>
                  <a:srgbClr val="0D0D0D"/>
                </a:solidFill>
                <a:latin typeface="Times New Roman"/>
                <a:ea typeface="Times New Roman"/>
                <a:cs typeface="Times New Roman"/>
                <a:sym typeface="Times New Roman"/>
              </a:rPr>
              <a:t>created 3 tables one for breadcrumb and other is stop and trip table and one view i.e trip view. In total we have collected 8652143 records of data.</a:t>
            </a:r>
            <a:endParaRPr>
              <a:solidFill>
                <a:srgbClr val="0D0D0D"/>
              </a:solidFill>
              <a:latin typeface="Times New Roman"/>
              <a:ea typeface="Times New Roman"/>
              <a:cs typeface="Times New Roman"/>
              <a:sym typeface="Times New Roman"/>
            </a:endParaRPr>
          </a:p>
        </p:txBody>
      </p:sp>
      <p:sp>
        <p:nvSpPr>
          <p:cNvPr id="193" name="Google Shape;193;p25"/>
          <p:cNvSpPr txBox="1"/>
          <p:nvPr/>
        </p:nvSpPr>
        <p:spPr>
          <a:xfrm>
            <a:off x="188350" y="2405388"/>
            <a:ext cx="50700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0D0D0D"/>
                </a:solidFill>
                <a:latin typeface="Times New Roman"/>
                <a:ea typeface="Times New Roman"/>
                <a:cs typeface="Times New Roman"/>
                <a:sym typeface="Times New Roman"/>
              </a:rPr>
              <a:t>The breadcrumb table contains </a:t>
            </a:r>
            <a:r>
              <a:rPr lang="en">
                <a:solidFill>
                  <a:srgbClr val="0D0D0D"/>
                </a:solidFill>
                <a:latin typeface="Times New Roman"/>
                <a:ea typeface="Times New Roman"/>
                <a:cs typeface="Times New Roman"/>
                <a:sym typeface="Times New Roman"/>
              </a:rPr>
              <a:t>column</a:t>
            </a:r>
            <a:r>
              <a:rPr lang="en">
                <a:solidFill>
                  <a:srgbClr val="0D0D0D"/>
                </a:solidFill>
                <a:latin typeface="Times New Roman"/>
                <a:ea typeface="Times New Roman"/>
                <a:cs typeface="Times New Roman"/>
                <a:sym typeface="Times New Roman"/>
              </a:rPr>
              <a:t> of timestamp, latitude, longitude, speed and trip_id which is foreign key reference to trip_id in trip table.</a:t>
            </a:r>
            <a:endParaRPr>
              <a:solidFill>
                <a:srgbClr val="0D0D0D"/>
              </a:solidFill>
              <a:latin typeface="Times New Roman"/>
              <a:ea typeface="Times New Roman"/>
              <a:cs typeface="Times New Roman"/>
              <a:sym typeface="Times New Roman"/>
            </a:endParaRPr>
          </a:p>
        </p:txBody>
      </p:sp>
      <p:pic>
        <p:nvPicPr>
          <p:cNvPr id="194" name="Google Shape;194;p25"/>
          <p:cNvPicPr preferRelativeResize="0"/>
          <p:nvPr/>
        </p:nvPicPr>
        <p:blipFill>
          <a:blip r:embed="rId7">
            <a:alphaModFix/>
          </a:blip>
          <a:stretch>
            <a:fillRect/>
          </a:stretch>
        </p:blipFill>
        <p:spPr>
          <a:xfrm>
            <a:off x="91874" y="1574100"/>
            <a:ext cx="2145250" cy="831300"/>
          </a:xfrm>
          <a:prstGeom prst="rect">
            <a:avLst/>
          </a:prstGeom>
          <a:noFill/>
          <a:ln>
            <a:noFill/>
          </a:ln>
        </p:spPr>
      </p:pic>
      <p:sp>
        <p:nvSpPr>
          <p:cNvPr id="195" name="Google Shape;195;p25"/>
          <p:cNvSpPr txBox="1"/>
          <p:nvPr/>
        </p:nvSpPr>
        <p:spPr>
          <a:xfrm>
            <a:off x="3733625" y="3706075"/>
            <a:ext cx="45648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0D0D0D"/>
                </a:solidFill>
                <a:latin typeface="Times New Roman"/>
                <a:ea typeface="Times New Roman"/>
                <a:cs typeface="Times New Roman"/>
                <a:sym typeface="Times New Roman"/>
              </a:rPr>
              <a:t>The trip view contains trip_id, route_id, vehicle_id, service_key, direction where this view is created by integrating trip table data with stops data.</a:t>
            </a:r>
            <a:endParaRPr sz="1600">
              <a:solidFill>
                <a:srgbClr val="0D0D0D"/>
              </a:solidFill>
              <a:latin typeface="Times New Roman"/>
              <a:ea typeface="Times New Roman"/>
              <a:cs typeface="Times New Roman"/>
              <a:sym typeface="Times New Roman"/>
            </a:endParaRPr>
          </a:p>
        </p:txBody>
      </p:sp>
      <p:sp>
        <p:nvSpPr>
          <p:cNvPr id="196" name="Google Shape;196;p25"/>
          <p:cNvSpPr txBox="1"/>
          <p:nvPr/>
        </p:nvSpPr>
        <p:spPr>
          <a:xfrm>
            <a:off x="8348725" y="4629475"/>
            <a:ext cx="3000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latin typeface="Times New Roman"/>
                <a:ea typeface="Times New Roman"/>
                <a:cs typeface="Times New Roman"/>
                <a:sym typeface="Times New Roman"/>
              </a:rPr>
              <a:t>Saheli</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26"/>
          <p:cNvSpPr txBox="1"/>
          <p:nvPr>
            <p:ph type="title"/>
          </p:nvPr>
        </p:nvSpPr>
        <p:spPr>
          <a:xfrm>
            <a:off x="311700" y="121975"/>
            <a:ext cx="8520600" cy="7074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latin typeface="Times New Roman"/>
                <a:ea typeface="Times New Roman"/>
                <a:cs typeface="Times New Roman"/>
                <a:sym typeface="Times New Roman"/>
              </a:rPr>
              <a:t>DATA </a:t>
            </a:r>
            <a:r>
              <a:rPr lang="en">
                <a:latin typeface="Times New Roman"/>
                <a:ea typeface="Times New Roman"/>
                <a:cs typeface="Times New Roman"/>
                <a:sym typeface="Times New Roman"/>
              </a:rPr>
              <a:t>MAINTENANCE</a:t>
            </a:r>
            <a:endParaRPr>
              <a:latin typeface="Times New Roman"/>
              <a:ea typeface="Times New Roman"/>
              <a:cs typeface="Times New Roman"/>
              <a:sym typeface="Times New Roman"/>
            </a:endParaRPr>
          </a:p>
        </p:txBody>
      </p:sp>
      <p:pic>
        <p:nvPicPr>
          <p:cNvPr id="202" name="Google Shape;202;p26"/>
          <p:cNvPicPr preferRelativeResize="0"/>
          <p:nvPr/>
        </p:nvPicPr>
        <p:blipFill>
          <a:blip r:embed="rId3">
            <a:alphaModFix/>
          </a:blip>
          <a:stretch>
            <a:fillRect/>
          </a:stretch>
        </p:blipFill>
        <p:spPr>
          <a:xfrm>
            <a:off x="152400" y="981775"/>
            <a:ext cx="4540174" cy="1792725"/>
          </a:xfrm>
          <a:prstGeom prst="rect">
            <a:avLst/>
          </a:prstGeom>
          <a:noFill/>
          <a:ln>
            <a:noFill/>
          </a:ln>
        </p:spPr>
      </p:pic>
      <p:pic>
        <p:nvPicPr>
          <p:cNvPr id="203" name="Google Shape;203;p26"/>
          <p:cNvPicPr preferRelativeResize="0"/>
          <p:nvPr/>
        </p:nvPicPr>
        <p:blipFill>
          <a:blip r:embed="rId4">
            <a:alphaModFix/>
          </a:blip>
          <a:stretch>
            <a:fillRect/>
          </a:stretch>
        </p:blipFill>
        <p:spPr>
          <a:xfrm>
            <a:off x="3843400" y="2835050"/>
            <a:ext cx="5244101" cy="1887800"/>
          </a:xfrm>
          <a:prstGeom prst="rect">
            <a:avLst/>
          </a:prstGeom>
          <a:noFill/>
          <a:ln>
            <a:noFill/>
          </a:ln>
        </p:spPr>
      </p:pic>
      <p:sp>
        <p:nvSpPr>
          <p:cNvPr id="204" name="Google Shape;204;p26"/>
          <p:cNvSpPr txBox="1"/>
          <p:nvPr/>
        </p:nvSpPr>
        <p:spPr>
          <a:xfrm>
            <a:off x="4725600" y="1033400"/>
            <a:ext cx="4206900" cy="17238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sz="1000">
                <a:solidFill>
                  <a:srgbClr val="0D0D0D"/>
                </a:solidFill>
                <a:latin typeface="Times New Roman"/>
                <a:ea typeface="Times New Roman"/>
                <a:cs typeface="Times New Roman"/>
                <a:sym typeface="Times New Roman"/>
              </a:rPr>
              <a:t>The </a:t>
            </a:r>
            <a:r>
              <a:rPr lang="en" sz="1000">
                <a:solidFill>
                  <a:srgbClr val="0D0D0D"/>
                </a:solidFill>
                <a:latin typeface="Times New Roman"/>
                <a:ea typeface="Times New Roman"/>
                <a:cs typeface="Times New Roman"/>
                <a:sym typeface="Times New Roman"/>
              </a:rPr>
              <a:t>Python function `upload_to_gcs` designed to uplo</a:t>
            </a:r>
            <a:r>
              <a:rPr lang="en" sz="1000">
                <a:solidFill>
                  <a:srgbClr val="0D0D0D"/>
                </a:solidFill>
                <a:latin typeface="Times New Roman"/>
                <a:ea typeface="Times New Roman"/>
                <a:cs typeface="Times New Roman"/>
                <a:sym typeface="Times New Roman"/>
              </a:rPr>
              <a:t>ad data to Google Cloud Storage (GCS) buckets. It begins by initializing a storage client and identifying the target GCS bucket using the specified `bucket_name`. The function takes three arguments: the data to be uploaded (`data`), the name of the target bucket (`bucket_name`), and the desired filename for the uploaded data (`file_name`). Within the function, it fetches the bucket using the storage client, creates a blob (file) with the specified filename in the bucket, and uploads the data as a string to this blob, This functionality is particularly useful for automating data uploads to GCS within Python scripts or applications, facilitating efficient data management and storage on Google Cloud.</a:t>
            </a:r>
            <a:endParaRPr sz="1000">
              <a:solidFill>
                <a:srgbClr val="0D0D0D"/>
              </a:solidFill>
              <a:latin typeface="Times New Roman"/>
              <a:ea typeface="Times New Roman"/>
              <a:cs typeface="Times New Roman"/>
              <a:sym typeface="Times New Roman"/>
            </a:endParaRPr>
          </a:p>
        </p:txBody>
      </p:sp>
      <p:sp>
        <p:nvSpPr>
          <p:cNvPr id="205" name="Google Shape;205;p26"/>
          <p:cNvSpPr txBox="1"/>
          <p:nvPr/>
        </p:nvSpPr>
        <p:spPr>
          <a:xfrm>
            <a:off x="124000" y="2881550"/>
            <a:ext cx="3641700" cy="20472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sz="1100">
                <a:latin typeface="Times New Roman"/>
                <a:ea typeface="Times New Roman"/>
                <a:cs typeface="Times New Roman"/>
                <a:sym typeface="Times New Roman"/>
              </a:rPr>
              <a:t>This code block checks if there are messages present in the `messages` variable. If messages exist, it proceeds to create a filename incorporating the current timestamp, formatted as 'project_stops_compressed_%Y-%m-%d_%H:%M:%S.json.gz'. It then converts all the message data into a JSON string using `json.dumps(messages)`. Next, the JSON string is compressed using zlib's `compress` function with UTF-8 encoding. Finally, the compressed data is uploaded to Google Cloud Storage (GCS) using the `upload_to_gcs` function, specifying the bucket name (`bucket_name`) and the generated filename for storage in GCS.</a:t>
            </a:r>
            <a:endParaRPr sz="1100">
              <a:latin typeface="Times New Roman"/>
              <a:ea typeface="Times New Roman"/>
              <a:cs typeface="Times New Roman"/>
              <a:sym typeface="Times New Roman"/>
            </a:endParaRPr>
          </a:p>
        </p:txBody>
      </p:sp>
      <p:sp>
        <p:nvSpPr>
          <p:cNvPr id="206" name="Google Shape;206;p26"/>
          <p:cNvSpPr txBox="1"/>
          <p:nvPr/>
        </p:nvSpPr>
        <p:spPr>
          <a:xfrm>
            <a:off x="8449675" y="4684175"/>
            <a:ext cx="3000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latin typeface="Times New Roman"/>
                <a:ea typeface="Times New Roman"/>
                <a:cs typeface="Times New Roman"/>
                <a:sym typeface="Times New Roman"/>
              </a:rPr>
              <a:t>Saheli</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27"/>
          <p:cNvSpPr txBox="1"/>
          <p:nvPr>
            <p:ph type="title"/>
          </p:nvPr>
        </p:nvSpPr>
        <p:spPr>
          <a:xfrm>
            <a:off x="311700" y="233025"/>
            <a:ext cx="8520600" cy="7074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latin typeface="Times New Roman"/>
                <a:ea typeface="Times New Roman"/>
                <a:cs typeface="Times New Roman"/>
                <a:sym typeface="Times New Roman"/>
              </a:rPr>
              <a:t>DATA </a:t>
            </a:r>
            <a:r>
              <a:rPr lang="en">
                <a:latin typeface="Times New Roman"/>
                <a:ea typeface="Times New Roman"/>
                <a:cs typeface="Times New Roman"/>
                <a:sym typeface="Times New Roman"/>
              </a:rPr>
              <a:t>VISUALIZATIONS</a:t>
            </a:r>
            <a:endParaRPr>
              <a:latin typeface="Times New Roman"/>
              <a:ea typeface="Times New Roman"/>
              <a:cs typeface="Times New Roman"/>
              <a:sym typeface="Times New Roman"/>
            </a:endParaRPr>
          </a:p>
        </p:txBody>
      </p:sp>
      <p:sp>
        <p:nvSpPr>
          <p:cNvPr id="212" name="Google Shape;212;p27"/>
          <p:cNvSpPr txBox="1"/>
          <p:nvPr>
            <p:ph idx="1" type="body"/>
          </p:nvPr>
        </p:nvSpPr>
        <p:spPr>
          <a:xfrm>
            <a:off x="270900" y="905100"/>
            <a:ext cx="8752500" cy="4055100"/>
          </a:xfrm>
          <a:prstGeom prst="rect">
            <a:avLst/>
          </a:prstGeom>
        </p:spPr>
        <p:txBody>
          <a:bodyPr anchorCtr="0" anchor="t" bIns="91425" lIns="91425" spcFirstLastPara="1" rIns="91425" wrap="square" tIns="91425">
            <a:normAutofit fontScale="55000" lnSpcReduction="10000"/>
          </a:bodyPr>
          <a:lstStyle/>
          <a:p>
            <a:pPr indent="0" lvl="0" marL="0" rtl="0" algn="just">
              <a:spcBef>
                <a:spcPts val="0"/>
              </a:spcBef>
              <a:spcAft>
                <a:spcPts val="0"/>
              </a:spcAft>
              <a:buNone/>
            </a:pPr>
            <a:r>
              <a:rPr b="1" lang="en" sz="2150">
                <a:latin typeface="Times New Roman"/>
                <a:ea typeface="Times New Roman"/>
                <a:cs typeface="Times New Roman"/>
                <a:sym typeface="Times New Roman"/>
              </a:rPr>
              <a:t>VISUALIZATION 1</a:t>
            </a:r>
            <a:endParaRPr b="1" sz="2150">
              <a:latin typeface="Times New Roman"/>
              <a:ea typeface="Times New Roman"/>
              <a:cs typeface="Times New Roman"/>
              <a:sym typeface="Times New Roman"/>
            </a:endParaRPr>
          </a:p>
          <a:p>
            <a:pPr indent="0" lvl="0" marL="0" rtl="0" algn="just">
              <a:lnSpc>
                <a:spcPct val="100000"/>
              </a:lnSpc>
              <a:spcBef>
                <a:spcPts val="1200"/>
              </a:spcBef>
              <a:spcAft>
                <a:spcPts val="0"/>
              </a:spcAft>
              <a:buNone/>
            </a:pPr>
            <a:r>
              <a:rPr b="1" lang="en" sz="1600">
                <a:solidFill>
                  <a:srgbClr val="000000"/>
                </a:solidFill>
                <a:latin typeface="Times New Roman"/>
                <a:ea typeface="Times New Roman"/>
                <a:cs typeface="Times New Roman"/>
                <a:sym typeface="Times New Roman"/>
              </a:rPr>
              <a:t>WHY</a:t>
            </a:r>
            <a:endParaRPr b="1" sz="1600">
              <a:solidFill>
                <a:srgbClr val="000000"/>
              </a:solidFill>
              <a:latin typeface="Times New Roman"/>
              <a:ea typeface="Times New Roman"/>
              <a:cs typeface="Times New Roman"/>
              <a:sym typeface="Times New Roman"/>
            </a:endParaRPr>
          </a:p>
          <a:p>
            <a:pPr indent="0" lvl="0" marL="0" rtl="0" algn="just">
              <a:lnSpc>
                <a:spcPct val="100000"/>
              </a:lnSpc>
              <a:spcBef>
                <a:spcPts val="400"/>
              </a:spcBef>
              <a:spcAft>
                <a:spcPts val="0"/>
              </a:spcAft>
              <a:buNone/>
            </a:pPr>
            <a:r>
              <a:rPr lang="en" sz="1600">
                <a:solidFill>
                  <a:srgbClr val="000000"/>
                </a:solidFill>
                <a:latin typeface="Times New Roman"/>
                <a:ea typeface="Times New Roman"/>
                <a:cs typeface="Times New Roman"/>
                <a:sym typeface="Times New Roman"/>
              </a:rPr>
              <a:t>we want to identify significant speed changes. Specifically, it detects speed differences of over 20 units between consecutive records within a trip.The result is useful for identifying abrupt speed changes, such as acceleration, braking, or other anomalies during the trip. In order to achieve this we have used below query to </a:t>
            </a:r>
            <a:r>
              <a:rPr lang="en" sz="1600">
                <a:solidFill>
                  <a:srgbClr val="000000"/>
                </a:solidFill>
                <a:latin typeface="Times New Roman"/>
                <a:ea typeface="Times New Roman"/>
                <a:cs typeface="Times New Roman"/>
                <a:sym typeface="Times New Roman"/>
              </a:rPr>
              <a:t>retrieve the geographical locations (longitude and latitude) and speeds of a bus from the breadcrumb table, </a:t>
            </a:r>
            <a:endParaRPr sz="1600">
              <a:solidFill>
                <a:srgbClr val="000000"/>
              </a:solidFill>
              <a:latin typeface="Times New Roman"/>
              <a:ea typeface="Times New Roman"/>
              <a:cs typeface="Times New Roman"/>
              <a:sym typeface="Times New Roman"/>
            </a:endParaRPr>
          </a:p>
          <a:p>
            <a:pPr indent="0" lvl="0" marL="0" rtl="0" algn="just">
              <a:lnSpc>
                <a:spcPct val="100000"/>
              </a:lnSpc>
              <a:spcBef>
                <a:spcPts val="400"/>
              </a:spcBef>
              <a:spcAft>
                <a:spcPts val="0"/>
              </a:spcAft>
              <a:buNone/>
            </a:pPr>
            <a:r>
              <a:t/>
            </a:r>
            <a:endParaRPr sz="1600">
              <a:solidFill>
                <a:srgbClr val="000000"/>
              </a:solidFill>
              <a:latin typeface="Times New Roman"/>
              <a:ea typeface="Times New Roman"/>
              <a:cs typeface="Times New Roman"/>
              <a:sym typeface="Times New Roman"/>
            </a:endParaRPr>
          </a:p>
          <a:p>
            <a:pPr indent="0" lvl="0" marL="0" rtl="0" algn="l">
              <a:spcBef>
                <a:spcPts val="400"/>
              </a:spcBef>
              <a:spcAft>
                <a:spcPts val="0"/>
              </a:spcAft>
              <a:buNone/>
            </a:pPr>
            <a:r>
              <a:rPr b="1" lang="en" sz="1600">
                <a:solidFill>
                  <a:srgbClr val="000000"/>
                </a:solidFill>
                <a:latin typeface="Times New Roman"/>
                <a:ea typeface="Times New Roman"/>
                <a:cs typeface="Times New Roman"/>
                <a:sym typeface="Times New Roman"/>
              </a:rPr>
              <a:t>QUERY</a:t>
            </a:r>
            <a:r>
              <a:rPr lang="en" sz="1600">
                <a:solidFill>
                  <a:srgbClr val="000000"/>
                </a:solidFill>
                <a:latin typeface="Times New Roman"/>
                <a:ea typeface="Times New Roman"/>
                <a:cs typeface="Times New Roman"/>
                <a:sym typeface="Times New Roman"/>
              </a:rPr>
              <a:t> </a:t>
            </a:r>
            <a:endParaRPr sz="1600">
              <a:solidFill>
                <a:srgbClr val="000000"/>
              </a:solidFill>
              <a:latin typeface="Times New Roman"/>
              <a:ea typeface="Times New Roman"/>
              <a:cs typeface="Times New Roman"/>
              <a:sym typeface="Times New Roman"/>
            </a:endParaRPr>
          </a:p>
          <a:p>
            <a:pPr indent="0" lvl="0" marL="0" rtl="0" algn="l">
              <a:spcBef>
                <a:spcPts val="400"/>
              </a:spcBef>
              <a:spcAft>
                <a:spcPts val="0"/>
              </a:spcAft>
              <a:buNone/>
            </a:pPr>
            <a:r>
              <a:rPr lang="en" sz="1600">
                <a:solidFill>
                  <a:srgbClr val="000000"/>
                </a:solidFill>
                <a:latin typeface="Times New Roman"/>
                <a:ea typeface="Times New Roman"/>
                <a:cs typeface="Times New Roman"/>
                <a:sym typeface="Times New Roman"/>
              </a:rPr>
              <a:t>WITH SpeedChanges AS (SELECT longitude, latitude, trip_id, tstamp, speed, LAG(speed) OVER (PARTITION BY trip_id ORDER BY tstamp) AS previous_speed,speed - LAG(speed) OVER (PARTITION BY trip_id ORDER BY tstamp) AS speed_change FROM breadcrumb where latitude &lt;&gt; 'NaN' AND longitude &lt;&gt; 'NaN') SELECT longitude, latitude, speed FROM SpeedChanges WHERE ABS(speed_change) &gt; 20;</a:t>
            </a:r>
            <a:endParaRPr sz="1600">
              <a:solidFill>
                <a:srgbClr val="000000"/>
              </a:solidFill>
              <a:latin typeface="Times New Roman"/>
              <a:ea typeface="Times New Roman"/>
              <a:cs typeface="Times New Roman"/>
              <a:sym typeface="Times New Roman"/>
            </a:endParaRPr>
          </a:p>
          <a:p>
            <a:pPr indent="0" lvl="0" marL="0" rtl="0" algn="l">
              <a:spcBef>
                <a:spcPts val="400"/>
              </a:spcBef>
              <a:spcAft>
                <a:spcPts val="0"/>
              </a:spcAft>
              <a:buNone/>
            </a:pPr>
            <a:r>
              <a:t/>
            </a:r>
            <a:endParaRPr sz="800">
              <a:solidFill>
                <a:srgbClr val="000000"/>
              </a:solidFill>
              <a:latin typeface="Times New Roman"/>
              <a:ea typeface="Times New Roman"/>
              <a:cs typeface="Times New Roman"/>
              <a:sym typeface="Times New Roman"/>
            </a:endParaRPr>
          </a:p>
          <a:p>
            <a:pPr indent="0" lvl="0" marL="0" rtl="0" algn="l">
              <a:spcBef>
                <a:spcPts val="400"/>
              </a:spcBef>
              <a:spcAft>
                <a:spcPts val="0"/>
              </a:spcAft>
              <a:buNone/>
            </a:pPr>
            <a:r>
              <a:t/>
            </a:r>
            <a:endParaRPr sz="2000">
              <a:solidFill>
                <a:srgbClr val="000000"/>
              </a:solidFill>
              <a:latin typeface="Times New Roman"/>
              <a:ea typeface="Times New Roman"/>
              <a:cs typeface="Times New Roman"/>
              <a:sym typeface="Times New Roman"/>
            </a:endParaRPr>
          </a:p>
          <a:p>
            <a:pPr indent="0" lvl="0" marL="0" rtl="0" algn="just">
              <a:spcBef>
                <a:spcPts val="400"/>
              </a:spcBef>
              <a:spcAft>
                <a:spcPts val="0"/>
              </a:spcAft>
              <a:buNone/>
            </a:pPr>
            <a:r>
              <a:rPr b="1" lang="en" sz="2150">
                <a:latin typeface="Times New Roman"/>
                <a:ea typeface="Times New Roman"/>
                <a:cs typeface="Times New Roman"/>
                <a:sym typeface="Times New Roman"/>
              </a:rPr>
              <a:t>VISUALIZATION 2</a:t>
            </a:r>
            <a:endParaRPr b="1" sz="2150">
              <a:latin typeface="Times New Roman"/>
              <a:ea typeface="Times New Roman"/>
              <a:cs typeface="Times New Roman"/>
              <a:sym typeface="Times New Roman"/>
            </a:endParaRPr>
          </a:p>
          <a:p>
            <a:pPr indent="0" lvl="0" marL="0" rtl="0" algn="just">
              <a:lnSpc>
                <a:spcPct val="100000"/>
              </a:lnSpc>
              <a:spcBef>
                <a:spcPts val="1200"/>
              </a:spcBef>
              <a:spcAft>
                <a:spcPts val="0"/>
              </a:spcAft>
              <a:buNone/>
            </a:pPr>
            <a:r>
              <a:rPr b="1" lang="en" sz="1641">
                <a:solidFill>
                  <a:srgbClr val="000000"/>
                </a:solidFill>
                <a:latin typeface="Times New Roman"/>
                <a:ea typeface="Times New Roman"/>
                <a:cs typeface="Times New Roman"/>
                <a:sym typeface="Times New Roman"/>
              </a:rPr>
              <a:t>WHY</a:t>
            </a:r>
            <a:endParaRPr b="1" sz="1641">
              <a:solidFill>
                <a:srgbClr val="000000"/>
              </a:solidFill>
              <a:latin typeface="Times New Roman"/>
              <a:ea typeface="Times New Roman"/>
              <a:cs typeface="Times New Roman"/>
              <a:sym typeface="Times New Roman"/>
            </a:endParaRPr>
          </a:p>
          <a:p>
            <a:pPr indent="0" lvl="0" marL="0" rtl="0" algn="just">
              <a:lnSpc>
                <a:spcPct val="100000"/>
              </a:lnSpc>
              <a:spcBef>
                <a:spcPts val="400"/>
              </a:spcBef>
              <a:spcAft>
                <a:spcPts val="0"/>
              </a:spcAft>
              <a:buNone/>
            </a:pPr>
            <a:r>
              <a:rPr lang="en" sz="1641">
                <a:solidFill>
                  <a:srgbClr val="000000"/>
                </a:solidFill>
                <a:latin typeface="Times New Roman"/>
                <a:ea typeface="Times New Roman"/>
                <a:cs typeface="Times New Roman"/>
                <a:sym typeface="Times New Roman"/>
              </a:rPr>
              <a:t>We want to Identify Busiest Routes During Peak Hours i.e. from morning 7:00 AM to 9:00 AM and evening 4:00 PM to 6:00 PM. The query below identifies the routes with the most data points during peak hours (e.g., 7-9 AM and 4-6 PM). We did visualization by collecting the latitude and longitude points of the routes which are busy during peak hours. By this visualization we understood the routes which are too busy during peak hours. From the observations I found the downtown is so busy during peak hours which is obvious. </a:t>
            </a:r>
            <a:endParaRPr sz="1641">
              <a:solidFill>
                <a:srgbClr val="000000"/>
              </a:solidFill>
              <a:latin typeface="Times New Roman"/>
              <a:ea typeface="Times New Roman"/>
              <a:cs typeface="Times New Roman"/>
              <a:sym typeface="Times New Roman"/>
            </a:endParaRPr>
          </a:p>
          <a:p>
            <a:pPr indent="0" lvl="0" marL="0" rtl="0" algn="just">
              <a:lnSpc>
                <a:spcPct val="100000"/>
              </a:lnSpc>
              <a:spcBef>
                <a:spcPts val="400"/>
              </a:spcBef>
              <a:spcAft>
                <a:spcPts val="0"/>
              </a:spcAft>
              <a:buNone/>
            </a:pPr>
            <a:r>
              <a:t/>
            </a:r>
            <a:endParaRPr sz="1641">
              <a:solidFill>
                <a:srgbClr val="000000"/>
              </a:solidFill>
              <a:latin typeface="Times New Roman"/>
              <a:ea typeface="Times New Roman"/>
              <a:cs typeface="Times New Roman"/>
              <a:sym typeface="Times New Roman"/>
            </a:endParaRPr>
          </a:p>
          <a:p>
            <a:pPr indent="0" lvl="0" marL="0" rtl="0" algn="l">
              <a:spcBef>
                <a:spcPts val="400"/>
              </a:spcBef>
              <a:spcAft>
                <a:spcPts val="0"/>
              </a:spcAft>
              <a:buNone/>
            </a:pPr>
            <a:r>
              <a:rPr b="1" lang="en" sz="1641">
                <a:solidFill>
                  <a:srgbClr val="000000"/>
                </a:solidFill>
                <a:latin typeface="Times New Roman"/>
                <a:ea typeface="Times New Roman"/>
                <a:cs typeface="Times New Roman"/>
                <a:sym typeface="Times New Roman"/>
              </a:rPr>
              <a:t>QUERY</a:t>
            </a:r>
            <a:r>
              <a:rPr lang="en" sz="1641">
                <a:solidFill>
                  <a:srgbClr val="000000"/>
                </a:solidFill>
                <a:latin typeface="Times New Roman"/>
                <a:ea typeface="Times New Roman"/>
                <a:cs typeface="Times New Roman"/>
                <a:sym typeface="Times New Roman"/>
              </a:rPr>
              <a:t> </a:t>
            </a:r>
            <a:endParaRPr sz="1641">
              <a:solidFill>
                <a:srgbClr val="000000"/>
              </a:solidFill>
              <a:latin typeface="Times New Roman"/>
              <a:ea typeface="Times New Roman"/>
              <a:cs typeface="Times New Roman"/>
              <a:sym typeface="Times New Roman"/>
            </a:endParaRPr>
          </a:p>
          <a:p>
            <a:pPr indent="0" lvl="0" marL="0" rtl="0" algn="l">
              <a:spcBef>
                <a:spcPts val="400"/>
              </a:spcBef>
              <a:spcAft>
                <a:spcPts val="400"/>
              </a:spcAft>
              <a:buNone/>
            </a:pPr>
            <a:r>
              <a:rPr lang="en" sz="1641">
                <a:solidFill>
                  <a:srgbClr val="000000"/>
                </a:solidFill>
                <a:latin typeface="Times New Roman"/>
                <a:ea typeface="Times New Roman"/>
                <a:cs typeface="Times New Roman"/>
                <a:sym typeface="Times New Roman"/>
              </a:rPr>
              <a:t>SELECT longitude, latitude, speed FROM breadcrumb b JOIN trip_vw t ON b.trip_id = t.trip_id WHERE (EXTRACT(HOUR FROM b.tstamp) BETWEEN 7 AND 9 OR EXTRACT(HOUR FROM b.tstamp) BETWEEN 16 AND 18) AND DATE(b.tstamp) = '2023-01 23' ; </a:t>
            </a:r>
            <a:endParaRPr/>
          </a:p>
        </p:txBody>
      </p:sp>
      <p:sp>
        <p:nvSpPr>
          <p:cNvPr id="213" name="Google Shape;213;p27"/>
          <p:cNvSpPr txBox="1"/>
          <p:nvPr/>
        </p:nvSpPr>
        <p:spPr>
          <a:xfrm>
            <a:off x="8490050" y="4663975"/>
            <a:ext cx="3000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latin typeface="Times New Roman"/>
                <a:ea typeface="Times New Roman"/>
                <a:cs typeface="Times New Roman"/>
                <a:sym typeface="Times New Roman"/>
              </a:rPr>
              <a:t>Saheli</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28"/>
          <p:cNvSpPr txBox="1"/>
          <p:nvPr>
            <p:ph type="title"/>
          </p:nvPr>
        </p:nvSpPr>
        <p:spPr>
          <a:xfrm>
            <a:off x="0" y="43713"/>
            <a:ext cx="8520600" cy="7074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latin typeface="Times New Roman"/>
                <a:ea typeface="Times New Roman"/>
                <a:cs typeface="Times New Roman"/>
                <a:sym typeface="Times New Roman"/>
              </a:rPr>
              <a:t>DATA </a:t>
            </a:r>
            <a:r>
              <a:rPr lang="en">
                <a:latin typeface="Times New Roman"/>
                <a:ea typeface="Times New Roman"/>
                <a:cs typeface="Times New Roman"/>
                <a:sym typeface="Times New Roman"/>
              </a:rPr>
              <a:t>VISUALIZATIONS 1</a:t>
            </a:r>
            <a:endParaRPr>
              <a:latin typeface="Times New Roman"/>
              <a:ea typeface="Times New Roman"/>
              <a:cs typeface="Times New Roman"/>
              <a:sym typeface="Times New Roman"/>
            </a:endParaRPr>
          </a:p>
        </p:txBody>
      </p:sp>
      <p:pic>
        <p:nvPicPr>
          <p:cNvPr id="219" name="Google Shape;219;p28"/>
          <p:cNvPicPr preferRelativeResize="0"/>
          <p:nvPr/>
        </p:nvPicPr>
        <p:blipFill>
          <a:blip r:embed="rId3">
            <a:alphaModFix/>
          </a:blip>
          <a:stretch>
            <a:fillRect/>
          </a:stretch>
        </p:blipFill>
        <p:spPr>
          <a:xfrm>
            <a:off x="311700" y="751125"/>
            <a:ext cx="8261926" cy="4138325"/>
          </a:xfrm>
          <a:prstGeom prst="rect">
            <a:avLst/>
          </a:prstGeom>
          <a:noFill/>
          <a:ln>
            <a:noFill/>
          </a:ln>
        </p:spPr>
      </p:pic>
      <p:sp>
        <p:nvSpPr>
          <p:cNvPr id="220" name="Google Shape;220;p28"/>
          <p:cNvSpPr txBox="1"/>
          <p:nvPr/>
        </p:nvSpPr>
        <p:spPr>
          <a:xfrm>
            <a:off x="8520600" y="4689175"/>
            <a:ext cx="3000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latin typeface="Times New Roman"/>
                <a:ea typeface="Times New Roman"/>
                <a:cs typeface="Times New Roman"/>
                <a:sym typeface="Times New Roman"/>
              </a:rPr>
              <a:t>Saheli</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29"/>
          <p:cNvSpPr txBox="1"/>
          <p:nvPr>
            <p:ph type="title"/>
          </p:nvPr>
        </p:nvSpPr>
        <p:spPr>
          <a:xfrm>
            <a:off x="0" y="43713"/>
            <a:ext cx="8520600" cy="7074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latin typeface="Times New Roman"/>
                <a:ea typeface="Times New Roman"/>
                <a:cs typeface="Times New Roman"/>
                <a:sym typeface="Times New Roman"/>
              </a:rPr>
              <a:t>DATA VISUALIZATIONS 2</a:t>
            </a:r>
            <a:endParaRPr>
              <a:latin typeface="Times New Roman"/>
              <a:ea typeface="Times New Roman"/>
              <a:cs typeface="Times New Roman"/>
              <a:sym typeface="Times New Roman"/>
            </a:endParaRPr>
          </a:p>
        </p:txBody>
      </p:sp>
      <p:pic>
        <p:nvPicPr>
          <p:cNvPr id="226" name="Google Shape;226;p29"/>
          <p:cNvPicPr preferRelativeResize="0"/>
          <p:nvPr/>
        </p:nvPicPr>
        <p:blipFill>
          <a:blip r:embed="rId3">
            <a:alphaModFix/>
          </a:blip>
          <a:stretch>
            <a:fillRect/>
          </a:stretch>
        </p:blipFill>
        <p:spPr>
          <a:xfrm>
            <a:off x="571350" y="751113"/>
            <a:ext cx="8133465" cy="4087587"/>
          </a:xfrm>
          <a:prstGeom prst="rect">
            <a:avLst/>
          </a:prstGeom>
          <a:noFill/>
          <a:ln>
            <a:noFill/>
          </a:ln>
        </p:spPr>
      </p:pic>
      <p:sp>
        <p:nvSpPr>
          <p:cNvPr id="227" name="Google Shape;227;p29"/>
          <p:cNvSpPr txBox="1"/>
          <p:nvPr/>
        </p:nvSpPr>
        <p:spPr>
          <a:xfrm>
            <a:off x="8449675" y="4728000"/>
            <a:ext cx="3000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latin typeface="Times New Roman"/>
                <a:ea typeface="Times New Roman"/>
                <a:cs typeface="Times New Roman"/>
                <a:sym typeface="Times New Roman"/>
              </a:rPr>
              <a:t>Saheli</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30"/>
          <p:cNvSpPr txBox="1"/>
          <p:nvPr>
            <p:ph type="title"/>
          </p:nvPr>
        </p:nvSpPr>
        <p:spPr>
          <a:xfrm>
            <a:off x="340625" y="510775"/>
            <a:ext cx="8340300" cy="5223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latin typeface="Times New Roman"/>
                <a:ea typeface="Times New Roman"/>
                <a:cs typeface="Times New Roman"/>
                <a:sym typeface="Times New Roman"/>
              </a:rPr>
              <a:t>CHALLENGES</a:t>
            </a:r>
            <a:r>
              <a:rPr lang="en"/>
              <a:t> </a:t>
            </a:r>
            <a:endParaRPr/>
          </a:p>
        </p:txBody>
      </p:sp>
      <p:sp>
        <p:nvSpPr>
          <p:cNvPr id="233" name="Google Shape;233;p30"/>
          <p:cNvSpPr txBox="1"/>
          <p:nvPr>
            <p:ph idx="1" type="body"/>
          </p:nvPr>
        </p:nvSpPr>
        <p:spPr>
          <a:xfrm>
            <a:off x="821075" y="1416675"/>
            <a:ext cx="7672200" cy="2205900"/>
          </a:xfrm>
          <a:prstGeom prst="rect">
            <a:avLst/>
          </a:prstGeom>
        </p:spPr>
        <p:txBody>
          <a:bodyPr anchorCtr="0" anchor="t" bIns="91425" lIns="91425" spcFirstLastPara="1" rIns="91425" wrap="square" tIns="91425">
            <a:normAutofit/>
          </a:bodyPr>
          <a:lstStyle/>
          <a:p>
            <a:pPr indent="-304800" lvl="0" marL="457200" rtl="0" algn="just">
              <a:lnSpc>
                <a:spcPct val="150000"/>
              </a:lnSpc>
              <a:spcBef>
                <a:spcPts val="1000"/>
              </a:spcBef>
              <a:spcAft>
                <a:spcPts val="0"/>
              </a:spcAft>
              <a:buClr>
                <a:srgbClr val="000000"/>
              </a:buClr>
              <a:buSzPts val="1200"/>
              <a:buFont typeface="Times New Roman"/>
              <a:buChar char="●"/>
            </a:pPr>
            <a:r>
              <a:rPr lang="en" sz="1200">
                <a:solidFill>
                  <a:srgbClr val="000000"/>
                </a:solidFill>
                <a:latin typeface="Times New Roman"/>
                <a:ea typeface="Times New Roman"/>
                <a:cs typeface="Times New Roman"/>
                <a:sym typeface="Times New Roman"/>
              </a:rPr>
              <a:t>I have faced difficulties in this particular step with consuming data that is producing by producer and learning about automation in GCP and setting up the crontab, system MD files to make the automation.</a:t>
            </a:r>
            <a:endParaRPr sz="1400">
              <a:solidFill>
                <a:srgbClr val="0D0D0D"/>
              </a:solidFill>
              <a:latin typeface="Times New Roman"/>
              <a:ea typeface="Times New Roman"/>
              <a:cs typeface="Times New Roman"/>
              <a:sym typeface="Times New Roman"/>
            </a:endParaRPr>
          </a:p>
          <a:p>
            <a:pPr indent="-304800" lvl="0" marL="457200" rtl="0" algn="l">
              <a:spcBef>
                <a:spcPts val="0"/>
              </a:spcBef>
              <a:spcAft>
                <a:spcPts val="0"/>
              </a:spcAft>
              <a:buClr>
                <a:srgbClr val="0D0D0D"/>
              </a:buClr>
              <a:buSzPts val="1200"/>
              <a:buFont typeface="Times New Roman"/>
              <a:buChar char="●"/>
            </a:pPr>
            <a:r>
              <a:rPr lang="en" sz="1200">
                <a:solidFill>
                  <a:srgbClr val="0D0D0D"/>
                </a:solidFill>
                <a:latin typeface="Times New Roman"/>
                <a:ea typeface="Times New Roman"/>
                <a:cs typeface="Times New Roman"/>
                <a:sym typeface="Times New Roman"/>
              </a:rPr>
              <a:t>Managing and processing large volumes of real-time GPS and stop event data from transit systems presents significant challenge.</a:t>
            </a:r>
            <a:endParaRPr sz="1200">
              <a:solidFill>
                <a:srgbClr val="0D0D0D"/>
              </a:solidFill>
              <a:latin typeface="Times New Roman"/>
              <a:ea typeface="Times New Roman"/>
              <a:cs typeface="Times New Roman"/>
              <a:sym typeface="Times New Roman"/>
            </a:endParaRPr>
          </a:p>
          <a:p>
            <a:pPr indent="-304800" lvl="0" marL="457200" rtl="0" algn="l">
              <a:spcBef>
                <a:spcPts val="0"/>
              </a:spcBef>
              <a:spcAft>
                <a:spcPts val="0"/>
              </a:spcAft>
              <a:buClr>
                <a:srgbClr val="0D0D0D"/>
              </a:buClr>
              <a:buSzPts val="1200"/>
              <a:buFont typeface="Times New Roman"/>
              <a:buChar char="●"/>
            </a:pPr>
            <a:r>
              <a:rPr lang="en" sz="1200">
                <a:solidFill>
                  <a:srgbClr val="0D0D0D"/>
                </a:solidFill>
                <a:latin typeface="Times New Roman"/>
                <a:ea typeface="Times New Roman"/>
                <a:cs typeface="Times New Roman"/>
                <a:sym typeface="Times New Roman"/>
              </a:rPr>
              <a:t>Web </a:t>
            </a:r>
            <a:r>
              <a:rPr lang="en" sz="1200">
                <a:solidFill>
                  <a:srgbClr val="0D0D0D"/>
                </a:solidFill>
                <a:latin typeface="Times New Roman"/>
                <a:ea typeface="Times New Roman"/>
                <a:cs typeface="Times New Roman"/>
                <a:sym typeface="Times New Roman"/>
              </a:rPr>
              <a:t>Scraping is little difficult and integrating became tricky.</a:t>
            </a:r>
            <a:endParaRPr sz="1200">
              <a:solidFill>
                <a:srgbClr val="0D0D0D"/>
              </a:solidFill>
              <a:latin typeface="Times New Roman"/>
              <a:ea typeface="Times New Roman"/>
              <a:cs typeface="Times New Roman"/>
              <a:sym typeface="Times New Roman"/>
            </a:endParaRPr>
          </a:p>
        </p:txBody>
      </p:sp>
      <p:sp>
        <p:nvSpPr>
          <p:cNvPr id="234" name="Google Shape;234;p30"/>
          <p:cNvSpPr txBox="1"/>
          <p:nvPr/>
        </p:nvSpPr>
        <p:spPr>
          <a:xfrm>
            <a:off x="8419375" y="4669025"/>
            <a:ext cx="3000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latin typeface="Times New Roman"/>
                <a:ea typeface="Times New Roman"/>
                <a:cs typeface="Times New Roman"/>
                <a:sym typeface="Times New Roman"/>
              </a:rPr>
              <a:t>Saheli</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31"/>
          <p:cNvSpPr txBox="1"/>
          <p:nvPr>
            <p:ph type="title"/>
          </p:nvPr>
        </p:nvSpPr>
        <p:spPr>
          <a:xfrm>
            <a:off x="311700" y="243125"/>
            <a:ext cx="8520600" cy="7074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latin typeface="Times New Roman"/>
                <a:ea typeface="Times New Roman"/>
                <a:cs typeface="Times New Roman"/>
                <a:sym typeface="Times New Roman"/>
              </a:rPr>
              <a:t>CONCLUSION</a:t>
            </a:r>
            <a:endParaRPr>
              <a:latin typeface="Times New Roman"/>
              <a:ea typeface="Times New Roman"/>
              <a:cs typeface="Times New Roman"/>
              <a:sym typeface="Times New Roman"/>
            </a:endParaRPr>
          </a:p>
        </p:txBody>
      </p:sp>
      <p:sp>
        <p:nvSpPr>
          <p:cNvPr id="240" name="Google Shape;240;p31"/>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317500" lvl="0" marL="457200" rtl="0" algn="just">
              <a:spcBef>
                <a:spcPts val="0"/>
              </a:spcBef>
              <a:spcAft>
                <a:spcPts val="0"/>
              </a:spcAft>
              <a:buClr>
                <a:srgbClr val="0D0D0D"/>
              </a:buClr>
              <a:buSzPts val="1400"/>
              <a:buFont typeface="Times New Roman"/>
              <a:buChar char="●"/>
            </a:pPr>
            <a:r>
              <a:rPr lang="en" sz="1400">
                <a:solidFill>
                  <a:srgbClr val="0D0D0D"/>
                </a:solidFill>
                <a:latin typeface="Times New Roman"/>
                <a:ea typeface="Times New Roman"/>
                <a:cs typeface="Times New Roman"/>
                <a:sym typeface="Times New Roman"/>
              </a:rPr>
              <a:t>The data indicates fluctuating traffic patterns throughout the Portland metropolitan area. The selection of green, yellow, and red color coding serves to depict different speeds, signifying regions of smooth traffic flow (green), moderate slowing (yellow), and substantial congestion (red).</a:t>
            </a:r>
            <a:endParaRPr sz="1400">
              <a:solidFill>
                <a:srgbClr val="0D0D0D"/>
              </a:solidFill>
              <a:latin typeface="Times New Roman"/>
              <a:ea typeface="Times New Roman"/>
              <a:cs typeface="Times New Roman"/>
              <a:sym typeface="Times New Roman"/>
            </a:endParaRPr>
          </a:p>
          <a:p>
            <a:pPr indent="-317500" lvl="0" marL="457200" rtl="0" algn="just">
              <a:spcBef>
                <a:spcPts val="0"/>
              </a:spcBef>
              <a:spcAft>
                <a:spcPts val="0"/>
              </a:spcAft>
              <a:buClr>
                <a:srgbClr val="0D0D0D"/>
              </a:buClr>
              <a:buSzPts val="1400"/>
              <a:buFont typeface="Times New Roman"/>
              <a:buChar char="●"/>
            </a:pPr>
            <a:r>
              <a:rPr lang="en" sz="1400">
                <a:solidFill>
                  <a:srgbClr val="0D0D0D"/>
                </a:solidFill>
                <a:latin typeface="Times New Roman"/>
                <a:ea typeface="Times New Roman"/>
                <a:cs typeface="Times New Roman"/>
                <a:sym typeface="Times New Roman"/>
              </a:rPr>
              <a:t>The impact of geographical limitations such as rivers and topography is clearly observable in the traffic flow, as congestion frequently arises at bridges and narrow passages.</a:t>
            </a:r>
            <a:endParaRPr sz="1400">
              <a:solidFill>
                <a:srgbClr val="0D0D0D"/>
              </a:solidFill>
              <a:latin typeface="Times New Roman"/>
              <a:ea typeface="Times New Roman"/>
              <a:cs typeface="Times New Roman"/>
              <a:sym typeface="Times New Roman"/>
            </a:endParaRPr>
          </a:p>
          <a:p>
            <a:pPr indent="-317500" lvl="0" marL="457200" rtl="0" algn="just">
              <a:spcBef>
                <a:spcPts val="0"/>
              </a:spcBef>
              <a:spcAft>
                <a:spcPts val="0"/>
              </a:spcAft>
              <a:buClr>
                <a:srgbClr val="0D0D0D"/>
              </a:buClr>
              <a:buSzPts val="1400"/>
              <a:buFont typeface="Times New Roman"/>
              <a:buChar char="●"/>
            </a:pPr>
            <a:r>
              <a:rPr lang="en" sz="1400">
                <a:solidFill>
                  <a:srgbClr val="0D0D0D"/>
                </a:solidFill>
                <a:latin typeface="Times New Roman"/>
                <a:ea typeface="Times New Roman"/>
                <a:cs typeface="Times New Roman"/>
                <a:sym typeface="Times New Roman"/>
              </a:rPr>
              <a:t>Visualizations of significant changes in speed help identify spots where buses frequently slow down or speed up abruptly, which could be due to traffic conditions, road quality, or bus stop location</a:t>
            </a:r>
            <a:endParaRPr sz="1400">
              <a:solidFill>
                <a:srgbClr val="0D0D0D"/>
              </a:solidFill>
              <a:latin typeface="Times New Roman"/>
              <a:ea typeface="Times New Roman"/>
              <a:cs typeface="Times New Roman"/>
              <a:sym typeface="Times New Roman"/>
            </a:endParaRPr>
          </a:p>
          <a:p>
            <a:pPr indent="-317500" lvl="0" marL="457200" rtl="0" algn="just">
              <a:spcBef>
                <a:spcPts val="0"/>
              </a:spcBef>
              <a:spcAft>
                <a:spcPts val="0"/>
              </a:spcAft>
              <a:buClr>
                <a:srgbClr val="0D0D0D"/>
              </a:buClr>
              <a:buSzPts val="1400"/>
              <a:buFont typeface="Times New Roman"/>
              <a:buChar char="●"/>
            </a:pPr>
            <a:r>
              <a:rPr lang="en" sz="1400">
                <a:solidFill>
                  <a:srgbClr val="0D0D0D"/>
                </a:solidFill>
                <a:latin typeface="Times New Roman"/>
                <a:ea typeface="Times New Roman"/>
                <a:cs typeface="Times New Roman"/>
                <a:sym typeface="Times New Roman"/>
              </a:rPr>
              <a:t>The data provides valuable insights into operational aspects, such as the effectiveness of the current routing and scheduling, highlighting opportunities for enhancing service reliability and passenger satisfaction.</a:t>
            </a:r>
            <a:endParaRPr sz="1400">
              <a:solidFill>
                <a:srgbClr val="0D0D0D"/>
              </a:solidFill>
              <a:latin typeface="Times New Roman"/>
              <a:ea typeface="Times New Roman"/>
              <a:cs typeface="Times New Roman"/>
              <a:sym typeface="Times New Roman"/>
            </a:endParaRPr>
          </a:p>
          <a:p>
            <a:pPr indent="-317500" lvl="0" marL="457200" rtl="0" algn="just">
              <a:spcBef>
                <a:spcPts val="0"/>
              </a:spcBef>
              <a:spcAft>
                <a:spcPts val="0"/>
              </a:spcAft>
              <a:buClr>
                <a:srgbClr val="0D0D0D"/>
              </a:buClr>
              <a:buSzPts val="1400"/>
              <a:buFont typeface="Times New Roman"/>
              <a:buChar char="●"/>
            </a:pPr>
            <a:r>
              <a:rPr lang="en" sz="1400">
                <a:solidFill>
                  <a:srgbClr val="0D0D0D"/>
                </a:solidFill>
                <a:latin typeface="Times New Roman"/>
                <a:ea typeface="Times New Roman"/>
                <a:cs typeface="Times New Roman"/>
                <a:sym typeface="Times New Roman"/>
              </a:rPr>
              <a:t>The use of visual tools like Mapbox GL has effectively transformed raw transit data into actionable intelligence, making it easier to understand and communicate transit dynamics.</a:t>
            </a:r>
            <a:endParaRPr sz="1400">
              <a:solidFill>
                <a:srgbClr val="0D0D0D"/>
              </a:solidFill>
              <a:latin typeface="Times New Roman"/>
              <a:ea typeface="Times New Roman"/>
              <a:cs typeface="Times New Roman"/>
              <a:sym typeface="Times New Roman"/>
            </a:endParaRPr>
          </a:p>
          <a:p>
            <a:pPr indent="0" lvl="0" marL="457200" rtl="0" algn="l">
              <a:spcBef>
                <a:spcPts val="1200"/>
              </a:spcBef>
              <a:spcAft>
                <a:spcPts val="1200"/>
              </a:spcAft>
              <a:buNone/>
            </a:pPr>
            <a:r>
              <a:t/>
            </a:r>
            <a:endParaRPr sz="1200">
              <a:solidFill>
                <a:srgbClr val="0D0D0D"/>
              </a:solidFill>
              <a:highlight>
                <a:srgbClr val="FFFFFF"/>
              </a:highlight>
              <a:latin typeface="Roboto"/>
              <a:ea typeface="Roboto"/>
              <a:cs typeface="Roboto"/>
              <a:sym typeface="Roboto"/>
            </a:endParaRPr>
          </a:p>
        </p:txBody>
      </p:sp>
      <p:sp>
        <p:nvSpPr>
          <p:cNvPr id="241" name="Google Shape;241;p31"/>
          <p:cNvSpPr txBox="1"/>
          <p:nvPr/>
        </p:nvSpPr>
        <p:spPr>
          <a:xfrm>
            <a:off x="8379000" y="4638750"/>
            <a:ext cx="3000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latin typeface="Times New Roman"/>
                <a:ea typeface="Times New Roman"/>
                <a:cs typeface="Times New Roman"/>
                <a:sym typeface="Times New Roman"/>
              </a:rPr>
              <a:t>Saheli</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sp>
        <p:nvSpPr>
          <p:cNvPr id="76" name="Google Shape;76;p14"/>
          <p:cNvSpPr txBox="1"/>
          <p:nvPr>
            <p:ph idx="1" type="body"/>
          </p:nvPr>
        </p:nvSpPr>
        <p:spPr>
          <a:xfrm>
            <a:off x="342000" y="165950"/>
            <a:ext cx="8520600" cy="4511400"/>
          </a:xfrm>
          <a:prstGeom prst="rect">
            <a:avLst/>
          </a:prstGeom>
        </p:spPr>
        <p:txBody>
          <a:bodyPr anchorCtr="0" anchor="t" bIns="91425" lIns="91425" spcFirstLastPara="1" rIns="91425" wrap="square" tIns="91425">
            <a:normAutofit fontScale="32500" lnSpcReduction="20000"/>
          </a:bodyPr>
          <a:lstStyle/>
          <a:p>
            <a:pPr indent="0" lvl="0" marL="0" rtl="0" algn="l">
              <a:lnSpc>
                <a:spcPct val="100000"/>
              </a:lnSpc>
              <a:spcBef>
                <a:spcPts val="0"/>
              </a:spcBef>
              <a:spcAft>
                <a:spcPts val="0"/>
              </a:spcAft>
              <a:buNone/>
            </a:pPr>
            <a:r>
              <a:t/>
            </a:r>
            <a:endParaRPr b="1" sz="9215">
              <a:solidFill>
                <a:schemeClr val="accent1"/>
              </a:solidFill>
              <a:latin typeface="Times New Roman"/>
              <a:ea typeface="Times New Roman"/>
              <a:cs typeface="Times New Roman"/>
              <a:sym typeface="Times New Roman"/>
            </a:endParaRPr>
          </a:p>
          <a:p>
            <a:pPr indent="0" lvl="0" marL="0" rtl="0" algn="l">
              <a:spcBef>
                <a:spcPts val="0"/>
              </a:spcBef>
              <a:spcAft>
                <a:spcPts val="0"/>
              </a:spcAft>
              <a:buNone/>
            </a:pPr>
            <a:r>
              <a:t/>
            </a:r>
            <a:endParaRPr sz="4663">
              <a:latin typeface="Times New Roman"/>
              <a:ea typeface="Times New Roman"/>
              <a:cs typeface="Times New Roman"/>
              <a:sym typeface="Times New Roman"/>
            </a:endParaRPr>
          </a:p>
          <a:p>
            <a:pPr indent="0" lvl="0" marL="0" rtl="0" algn="l">
              <a:spcBef>
                <a:spcPts val="1200"/>
              </a:spcBef>
              <a:spcAft>
                <a:spcPts val="0"/>
              </a:spcAft>
              <a:buNone/>
            </a:pPr>
            <a:r>
              <a:rPr lang="en" sz="4663">
                <a:latin typeface="Arial"/>
                <a:ea typeface="Arial"/>
                <a:cs typeface="Arial"/>
                <a:sym typeface="Arial"/>
              </a:rPr>
              <a:t> </a:t>
            </a:r>
            <a:endParaRPr sz="4663">
              <a:latin typeface="Arial"/>
              <a:ea typeface="Arial"/>
              <a:cs typeface="Arial"/>
              <a:sym typeface="Arial"/>
            </a:endParaRPr>
          </a:p>
          <a:p>
            <a:pPr indent="0" lvl="0" marL="0" rtl="0" algn="l">
              <a:spcBef>
                <a:spcPts val="1200"/>
              </a:spcBef>
              <a:spcAft>
                <a:spcPts val="0"/>
              </a:spcAft>
              <a:buNone/>
            </a:pPr>
            <a:r>
              <a:t/>
            </a:r>
            <a:endParaRPr sz="1900"/>
          </a:p>
          <a:p>
            <a:pPr indent="0" lvl="0" marL="0" rtl="0" algn="l">
              <a:spcBef>
                <a:spcPts val="1200"/>
              </a:spcBef>
              <a:spcAft>
                <a:spcPts val="0"/>
              </a:spcAft>
              <a:buNone/>
            </a:pPr>
            <a:r>
              <a:rPr lang="en" sz="1900"/>
              <a:t>											</a:t>
            </a:r>
            <a:endParaRPr sz="1900"/>
          </a:p>
          <a:p>
            <a:pPr indent="0" lvl="0" marL="0" rtl="0" algn="l">
              <a:spcBef>
                <a:spcPts val="1200"/>
              </a:spcBef>
              <a:spcAft>
                <a:spcPts val="0"/>
              </a:spcAft>
              <a:buNone/>
            </a:pPr>
            <a:r>
              <a:t/>
            </a:r>
            <a:endParaRPr sz="1900"/>
          </a:p>
          <a:p>
            <a:pPr indent="0" lvl="0" marL="0" rtl="0" algn="l">
              <a:spcBef>
                <a:spcPts val="1200"/>
              </a:spcBef>
              <a:spcAft>
                <a:spcPts val="0"/>
              </a:spcAft>
              <a:buNone/>
            </a:pPr>
            <a:r>
              <a:t/>
            </a:r>
            <a:endParaRPr sz="1900"/>
          </a:p>
          <a:p>
            <a:pPr indent="0" lvl="0" marL="0" rtl="0" algn="l">
              <a:spcBef>
                <a:spcPts val="1200"/>
              </a:spcBef>
              <a:spcAft>
                <a:spcPts val="0"/>
              </a:spcAft>
              <a:buNone/>
            </a:pPr>
            <a:r>
              <a:t/>
            </a:r>
            <a:endParaRPr sz="1900"/>
          </a:p>
          <a:p>
            <a:pPr indent="0" lvl="0" marL="0" rtl="0" algn="l">
              <a:spcBef>
                <a:spcPts val="1200"/>
              </a:spcBef>
              <a:spcAft>
                <a:spcPts val="0"/>
              </a:spcAft>
              <a:buNone/>
            </a:pPr>
            <a:r>
              <a:t/>
            </a:r>
            <a:endParaRPr sz="1900"/>
          </a:p>
          <a:p>
            <a:pPr indent="0" lvl="0" marL="0" rtl="0" algn="l">
              <a:spcBef>
                <a:spcPts val="1200"/>
              </a:spcBef>
              <a:spcAft>
                <a:spcPts val="0"/>
              </a:spcAft>
              <a:buNone/>
            </a:pPr>
            <a:r>
              <a:rPr lang="en" sz="1900"/>
              <a:t>						</a:t>
            </a:r>
            <a:endParaRPr sz="1900"/>
          </a:p>
          <a:p>
            <a:pPr indent="0" lvl="0" marL="0" rtl="0" algn="l">
              <a:spcBef>
                <a:spcPts val="1200"/>
              </a:spcBef>
              <a:spcAft>
                <a:spcPts val="0"/>
              </a:spcAft>
              <a:buNone/>
            </a:pPr>
            <a:r>
              <a:rPr lang="en" sz="3500"/>
              <a:t>			    				</a:t>
            </a:r>
            <a:r>
              <a:rPr b="1" lang="en" sz="4115">
                <a:latin typeface="Times New Roman"/>
                <a:ea typeface="Times New Roman"/>
                <a:cs typeface="Times New Roman"/>
                <a:sym typeface="Times New Roman"/>
              </a:rPr>
              <a:t> </a:t>
            </a:r>
            <a:endParaRPr b="1" sz="5653">
              <a:solidFill>
                <a:srgbClr val="000000"/>
              </a:solidFill>
              <a:latin typeface="Times New Roman"/>
              <a:ea typeface="Times New Roman"/>
              <a:cs typeface="Times New Roman"/>
              <a:sym typeface="Times New Roman"/>
            </a:endParaRPr>
          </a:p>
          <a:p>
            <a:pPr indent="0" lvl="0" marL="0" rtl="0" algn="l">
              <a:spcBef>
                <a:spcPts val="1200"/>
              </a:spcBef>
              <a:spcAft>
                <a:spcPts val="0"/>
              </a:spcAft>
              <a:buNone/>
            </a:pPr>
            <a:r>
              <a:t/>
            </a:r>
            <a:endParaRPr sz="3500"/>
          </a:p>
          <a:p>
            <a:pPr indent="0" lvl="0" marL="0" rtl="0" algn="l">
              <a:spcBef>
                <a:spcPts val="1200"/>
              </a:spcBef>
              <a:spcAft>
                <a:spcPts val="0"/>
              </a:spcAft>
              <a:buNone/>
            </a:pPr>
            <a:r>
              <a:t/>
            </a:r>
            <a:endParaRPr sz="1900"/>
          </a:p>
          <a:p>
            <a:pPr indent="0" lvl="0" marL="0" rtl="0" algn="l">
              <a:spcBef>
                <a:spcPts val="1200"/>
              </a:spcBef>
              <a:spcAft>
                <a:spcPts val="0"/>
              </a:spcAft>
              <a:buNone/>
            </a:pPr>
            <a:r>
              <a:rPr lang="en" sz="1900"/>
              <a:t>												</a:t>
            </a:r>
            <a:endParaRPr sz="1900"/>
          </a:p>
          <a:p>
            <a:pPr indent="0" lvl="0" marL="0" rtl="0" algn="l">
              <a:spcBef>
                <a:spcPts val="1200"/>
              </a:spcBef>
              <a:spcAft>
                <a:spcPts val="1200"/>
              </a:spcAft>
              <a:buNone/>
            </a:pPr>
            <a:r>
              <a:t/>
            </a:r>
            <a:endParaRPr b="1" sz="5653">
              <a:solidFill>
                <a:srgbClr val="000000"/>
              </a:solidFill>
              <a:latin typeface="Times New Roman"/>
              <a:ea typeface="Times New Roman"/>
              <a:cs typeface="Times New Roman"/>
              <a:sym typeface="Times New Roman"/>
            </a:endParaRPr>
          </a:p>
        </p:txBody>
      </p:sp>
      <p:pic>
        <p:nvPicPr>
          <p:cNvPr id="77" name="Google Shape;77;p14"/>
          <p:cNvPicPr preferRelativeResize="0"/>
          <p:nvPr/>
        </p:nvPicPr>
        <p:blipFill>
          <a:blip r:embed="rId3">
            <a:alphaModFix/>
          </a:blip>
          <a:stretch>
            <a:fillRect/>
          </a:stretch>
        </p:blipFill>
        <p:spPr>
          <a:xfrm>
            <a:off x="5948441" y="2624175"/>
            <a:ext cx="1215622" cy="1215651"/>
          </a:xfrm>
          <a:prstGeom prst="rect">
            <a:avLst/>
          </a:prstGeom>
          <a:noFill/>
          <a:ln>
            <a:noFill/>
          </a:ln>
        </p:spPr>
      </p:pic>
      <p:pic>
        <p:nvPicPr>
          <p:cNvPr id="78" name="Google Shape;78;p14"/>
          <p:cNvPicPr preferRelativeResize="0"/>
          <p:nvPr/>
        </p:nvPicPr>
        <p:blipFill>
          <a:blip r:embed="rId4">
            <a:alphaModFix/>
          </a:blip>
          <a:stretch>
            <a:fillRect/>
          </a:stretch>
        </p:blipFill>
        <p:spPr>
          <a:xfrm>
            <a:off x="2358805" y="2598650"/>
            <a:ext cx="1285696" cy="1285724"/>
          </a:xfrm>
          <a:prstGeom prst="rect">
            <a:avLst/>
          </a:prstGeom>
          <a:noFill/>
          <a:ln>
            <a:noFill/>
          </a:ln>
        </p:spPr>
      </p:pic>
      <p:pic>
        <p:nvPicPr>
          <p:cNvPr id="79" name="Google Shape;79;p14"/>
          <p:cNvPicPr preferRelativeResize="0"/>
          <p:nvPr/>
        </p:nvPicPr>
        <p:blipFill>
          <a:blip r:embed="rId5">
            <a:alphaModFix/>
          </a:blip>
          <a:stretch>
            <a:fillRect/>
          </a:stretch>
        </p:blipFill>
        <p:spPr>
          <a:xfrm>
            <a:off x="2498300" y="614125"/>
            <a:ext cx="1095725" cy="1109350"/>
          </a:xfrm>
          <a:prstGeom prst="rect">
            <a:avLst/>
          </a:prstGeom>
          <a:noFill/>
          <a:ln>
            <a:noFill/>
          </a:ln>
        </p:spPr>
      </p:pic>
      <p:pic>
        <p:nvPicPr>
          <p:cNvPr id="80" name="Google Shape;80;p14"/>
          <p:cNvPicPr preferRelativeResize="0"/>
          <p:nvPr/>
        </p:nvPicPr>
        <p:blipFill>
          <a:blip r:embed="rId6">
            <a:alphaModFix/>
          </a:blip>
          <a:stretch>
            <a:fillRect/>
          </a:stretch>
        </p:blipFill>
        <p:spPr>
          <a:xfrm>
            <a:off x="5977400" y="656625"/>
            <a:ext cx="1066850" cy="1066850"/>
          </a:xfrm>
          <a:prstGeom prst="rect">
            <a:avLst/>
          </a:prstGeom>
          <a:noFill/>
          <a:ln>
            <a:noFill/>
          </a:ln>
        </p:spPr>
      </p:pic>
      <p:sp>
        <p:nvSpPr>
          <p:cNvPr id="81" name="Google Shape;81;p14"/>
          <p:cNvSpPr txBox="1"/>
          <p:nvPr/>
        </p:nvSpPr>
        <p:spPr>
          <a:xfrm>
            <a:off x="2289900" y="1723475"/>
            <a:ext cx="29073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chemeClr val="dk2"/>
                </a:solidFill>
                <a:latin typeface="Times New Roman"/>
                <a:ea typeface="Times New Roman"/>
                <a:cs typeface="Times New Roman"/>
                <a:sym typeface="Times New Roman"/>
              </a:rPr>
              <a:t>Bruce Irvin</a:t>
            </a:r>
            <a:endParaRPr b="1" sz="2000">
              <a:solidFill>
                <a:schemeClr val="dk2"/>
              </a:solidFill>
              <a:latin typeface="Times New Roman"/>
              <a:ea typeface="Times New Roman"/>
              <a:cs typeface="Times New Roman"/>
              <a:sym typeface="Times New Roman"/>
            </a:endParaRPr>
          </a:p>
          <a:p>
            <a:pPr indent="0" lvl="0" marL="0" rtl="0" algn="l">
              <a:spcBef>
                <a:spcPts val="0"/>
              </a:spcBef>
              <a:spcAft>
                <a:spcPts val="0"/>
              </a:spcAft>
              <a:buNone/>
            </a:pPr>
            <a:r>
              <a:rPr b="1" lang="en" sz="2000">
                <a:solidFill>
                  <a:schemeClr val="dk2"/>
                </a:solidFill>
                <a:latin typeface="Times New Roman"/>
                <a:ea typeface="Times New Roman"/>
                <a:cs typeface="Times New Roman"/>
                <a:sym typeface="Times New Roman"/>
              </a:rPr>
              <a:t>Instructor</a:t>
            </a:r>
            <a:endParaRPr b="1" sz="2000">
              <a:solidFill>
                <a:schemeClr val="dk2"/>
              </a:solidFill>
              <a:latin typeface="Times New Roman"/>
              <a:ea typeface="Times New Roman"/>
              <a:cs typeface="Times New Roman"/>
              <a:sym typeface="Times New Roman"/>
            </a:endParaRPr>
          </a:p>
        </p:txBody>
      </p:sp>
      <p:sp>
        <p:nvSpPr>
          <p:cNvPr id="82" name="Google Shape;82;p14"/>
          <p:cNvSpPr txBox="1"/>
          <p:nvPr/>
        </p:nvSpPr>
        <p:spPr>
          <a:xfrm>
            <a:off x="5500175" y="1710725"/>
            <a:ext cx="2291700" cy="8259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200"/>
              </a:spcBef>
              <a:spcAft>
                <a:spcPts val="0"/>
              </a:spcAft>
              <a:buNone/>
            </a:pPr>
            <a:r>
              <a:rPr b="1" lang="en" sz="2000">
                <a:solidFill>
                  <a:schemeClr val="dk2"/>
                </a:solidFill>
                <a:latin typeface="Times New Roman"/>
                <a:ea typeface="Times New Roman"/>
                <a:cs typeface="Times New Roman"/>
                <a:sym typeface="Times New Roman"/>
              </a:rPr>
              <a:t>Vysali Kallepalli</a:t>
            </a:r>
            <a:endParaRPr b="1" sz="2000">
              <a:solidFill>
                <a:schemeClr val="dk2"/>
              </a:solidFill>
              <a:latin typeface="Times New Roman"/>
              <a:ea typeface="Times New Roman"/>
              <a:cs typeface="Times New Roman"/>
              <a:sym typeface="Times New Roman"/>
            </a:endParaRPr>
          </a:p>
          <a:p>
            <a:pPr indent="0" lvl="0" marL="0" rtl="0" algn="l">
              <a:lnSpc>
                <a:spcPct val="100000"/>
              </a:lnSpc>
              <a:spcBef>
                <a:spcPts val="200"/>
              </a:spcBef>
              <a:spcAft>
                <a:spcPts val="0"/>
              </a:spcAft>
              <a:buNone/>
            </a:pPr>
            <a:r>
              <a:rPr b="1" lang="en" sz="2000">
                <a:solidFill>
                  <a:schemeClr val="dk2"/>
                </a:solidFill>
                <a:latin typeface="Times New Roman"/>
                <a:ea typeface="Times New Roman"/>
                <a:cs typeface="Times New Roman"/>
                <a:sym typeface="Times New Roman"/>
              </a:rPr>
              <a:t>Teaching </a:t>
            </a:r>
            <a:r>
              <a:rPr b="1" lang="en" sz="2000">
                <a:solidFill>
                  <a:schemeClr val="dk2"/>
                </a:solidFill>
                <a:latin typeface="Times New Roman"/>
                <a:ea typeface="Times New Roman"/>
                <a:cs typeface="Times New Roman"/>
                <a:sym typeface="Times New Roman"/>
              </a:rPr>
              <a:t>Assistant</a:t>
            </a:r>
            <a:endParaRPr b="1" sz="2000">
              <a:solidFill>
                <a:schemeClr val="dk2"/>
              </a:solidFill>
              <a:latin typeface="Times New Roman"/>
              <a:ea typeface="Times New Roman"/>
              <a:cs typeface="Times New Roman"/>
              <a:sym typeface="Times New Roman"/>
            </a:endParaRPr>
          </a:p>
        </p:txBody>
      </p:sp>
      <p:sp>
        <p:nvSpPr>
          <p:cNvPr id="83" name="Google Shape;83;p14"/>
          <p:cNvSpPr txBox="1"/>
          <p:nvPr/>
        </p:nvSpPr>
        <p:spPr>
          <a:xfrm>
            <a:off x="2060650" y="3927375"/>
            <a:ext cx="2186700" cy="800400"/>
          </a:xfrm>
          <a:prstGeom prst="rect">
            <a:avLst/>
          </a:prstGeom>
          <a:noFill/>
          <a:ln>
            <a:noFill/>
          </a:ln>
        </p:spPr>
        <p:txBody>
          <a:bodyPr anchorCtr="0" anchor="t" bIns="91425" lIns="91425" spcFirstLastPara="1" rIns="91425" wrap="square" tIns="91425">
            <a:noAutofit/>
          </a:bodyPr>
          <a:lstStyle/>
          <a:p>
            <a:pPr indent="0" lvl="0" marL="0" rtl="0" algn="l">
              <a:lnSpc>
                <a:spcPct val="127272"/>
              </a:lnSpc>
              <a:spcBef>
                <a:spcPts val="0"/>
              </a:spcBef>
              <a:spcAft>
                <a:spcPts val="0"/>
              </a:spcAft>
              <a:buNone/>
            </a:pPr>
            <a:r>
              <a:rPr b="1" lang="en" sz="2000">
                <a:solidFill>
                  <a:schemeClr val="dk2"/>
                </a:solidFill>
                <a:highlight>
                  <a:srgbClr val="D9EAD3"/>
                </a:highlight>
                <a:latin typeface="Times New Roman"/>
                <a:ea typeface="Times New Roman"/>
                <a:cs typeface="Times New Roman"/>
                <a:sym typeface="Times New Roman"/>
              </a:rPr>
              <a:t>Saheli Bavirisetty</a:t>
            </a:r>
            <a:endParaRPr b="1" sz="2000">
              <a:solidFill>
                <a:schemeClr val="dk2"/>
              </a:solidFill>
              <a:highlight>
                <a:srgbClr val="D9EAD3"/>
              </a:highlight>
              <a:latin typeface="Times New Roman"/>
              <a:ea typeface="Times New Roman"/>
              <a:cs typeface="Times New Roman"/>
              <a:sym typeface="Times New Roman"/>
            </a:endParaRPr>
          </a:p>
          <a:p>
            <a:pPr indent="0" lvl="0" marL="0" rtl="0" algn="l">
              <a:lnSpc>
                <a:spcPct val="127272"/>
              </a:lnSpc>
              <a:spcBef>
                <a:spcPts val="0"/>
              </a:spcBef>
              <a:spcAft>
                <a:spcPts val="0"/>
              </a:spcAft>
              <a:buNone/>
            </a:pPr>
            <a:r>
              <a:rPr b="1" lang="en" sz="2000">
                <a:solidFill>
                  <a:schemeClr val="dk2"/>
                </a:solidFill>
                <a:highlight>
                  <a:srgbClr val="D9EAD3"/>
                </a:highlight>
                <a:latin typeface="Times New Roman"/>
                <a:ea typeface="Times New Roman"/>
                <a:cs typeface="Times New Roman"/>
                <a:sym typeface="Times New Roman"/>
              </a:rPr>
              <a:t>Team Member</a:t>
            </a:r>
            <a:endParaRPr b="1" sz="2000">
              <a:solidFill>
                <a:schemeClr val="dk2"/>
              </a:solidFill>
              <a:highlight>
                <a:srgbClr val="D9EAD3"/>
              </a:highlight>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sz="1100">
              <a:highlight>
                <a:srgbClr val="FFFFFF"/>
              </a:highlight>
              <a:latin typeface="Roboto"/>
              <a:ea typeface="Roboto"/>
              <a:cs typeface="Roboto"/>
              <a:sym typeface="Roboto"/>
            </a:endParaRPr>
          </a:p>
          <a:p>
            <a:pPr indent="0" lvl="0" marL="0" rtl="0" algn="l">
              <a:spcBef>
                <a:spcPts val="0"/>
              </a:spcBef>
              <a:spcAft>
                <a:spcPts val="0"/>
              </a:spcAft>
              <a:buNone/>
            </a:pPr>
            <a:r>
              <a:t/>
            </a:r>
            <a:endParaRPr sz="1800">
              <a:solidFill>
                <a:schemeClr val="dk2"/>
              </a:solidFill>
              <a:latin typeface="Open Sans"/>
              <a:ea typeface="Open Sans"/>
              <a:cs typeface="Open Sans"/>
              <a:sym typeface="Open Sans"/>
            </a:endParaRPr>
          </a:p>
        </p:txBody>
      </p:sp>
      <p:sp>
        <p:nvSpPr>
          <p:cNvPr id="84" name="Google Shape;84;p14"/>
          <p:cNvSpPr txBox="1"/>
          <p:nvPr/>
        </p:nvSpPr>
        <p:spPr>
          <a:xfrm>
            <a:off x="5723700" y="3957650"/>
            <a:ext cx="2291700" cy="68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chemeClr val="dk2"/>
                </a:solidFill>
                <a:latin typeface="Times New Roman"/>
                <a:ea typeface="Times New Roman"/>
                <a:cs typeface="Times New Roman"/>
                <a:sym typeface="Times New Roman"/>
              </a:rPr>
              <a:t>Srihari Tadala</a:t>
            </a:r>
            <a:endParaRPr b="1" sz="2000">
              <a:solidFill>
                <a:schemeClr val="dk2"/>
              </a:solidFill>
              <a:latin typeface="Times New Roman"/>
              <a:ea typeface="Times New Roman"/>
              <a:cs typeface="Times New Roman"/>
              <a:sym typeface="Times New Roman"/>
            </a:endParaRPr>
          </a:p>
          <a:p>
            <a:pPr indent="0" lvl="0" marL="0" rtl="0" algn="l">
              <a:spcBef>
                <a:spcPts val="0"/>
              </a:spcBef>
              <a:spcAft>
                <a:spcPts val="0"/>
              </a:spcAft>
              <a:buNone/>
            </a:pPr>
            <a:r>
              <a:rPr b="1" lang="en" sz="2000">
                <a:solidFill>
                  <a:schemeClr val="dk2"/>
                </a:solidFill>
                <a:latin typeface="Times New Roman"/>
                <a:ea typeface="Times New Roman"/>
                <a:cs typeface="Times New Roman"/>
                <a:sym typeface="Times New Roman"/>
              </a:rPr>
              <a:t>Team Member</a:t>
            </a:r>
            <a:endParaRPr b="1" sz="2000">
              <a:solidFill>
                <a:schemeClr val="dk2"/>
              </a:solidFill>
              <a:latin typeface="Times New Roman"/>
              <a:ea typeface="Times New Roman"/>
              <a:cs typeface="Times New Roman"/>
              <a:sym typeface="Times New Roman"/>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32"/>
          <p:cNvSpPr txBox="1"/>
          <p:nvPr>
            <p:ph idx="1" type="body"/>
          </p:nvPr>
        </p:nvSpPr>
        <p:spPr>
          <a:xfrm>
            <a:off x="311700" y="392475"/>
            <a:ext cx="8520600" cy="4176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457200" lvl="0" marL="1828800" rtl="0" algn="l">
              <a:spcBef>
                <a:spcPts val="1200"/>
              </a:spcBef>
              <a:spcAft>
                <a:spcPts val="0"/>
              </a:spcAft>
              <a:buNone/>
            </a:pPr>
            <a:r>
              <a:rPr lang="en" sz="4400"/>
              <a:t> </a:t>
            </a:r>
            <a:r>
              <a:rPr lang="en" sz="4400"/>
              <a:t>THANK YOU</a:t>
            </a:r>
            <a:endParaRPr sz="4400"/>
          </a:p>
          <a:p>
            <a:pPr indent="457200" lvl="0" marL="1828800" rtl="0" algn="l">
              <a:spcBef>
                <a:spcPts val="1200"/>
              </a:spcBef>
              <a:spcAft>
                <a:spcPts val="0"/>
              </a:spcAft>
              <a:buNone/>
            </a:pPr>
            <a:r>
              <a:t/>
            </a:r>
            <a:endParaRPr sz="4400"/>
          </a:p>
          <a:p>
            <a:pPr indent="0" lvl="0" marL="1828800" rtl="0" algn="l">
              <a:spcBef>
                <a:spcPts val="1200"/>
              </a:spcBef>
              <a:spcAft>
                <a:spcPts val="1200"/>
              </a:spcAft>
              <a:buNone/>
            </a:pPr>
            <a:r>
              <a:t/>
            </a:r>
            <a:endParaRPr sz="4400"/>
          </a:p>
        </p:txBody>
      </p:sp>
      <p:pic>
        <p:nvPicPr>
          <p:cNvPr id="247" name="Google Shape;247;p32"/>
          <p:cNvPicPr preferRelativeResize="0"/>
          <p:nvPr/>
        </p:nvPicPr>
        <p:blipFill>
          <a:blip r:embed="rId3">
            <a:alphaModFix/>
          </a:blip>
          <a:stretch>
            <a:fillRect/>
          </a:stretch>
        </p:blipFill>
        <p:spPr>
          <a:xfrm>
            <a:off x="6444075" y="1471563"/>
            <a:ext cx="1756550" cy="1846850"/>
          </a:xfrm>
          <a:prstGeom prst="rect">
            <a:avLst/>
          </a:prstGeom>
          <a:noFill/>
          <a:ln>
            <a:noFill/>
          </a:ln>
        </p:spPr>
      </p:pic>
      <p:pic>
        <p:nvPicPr>
          <p:cNvPr id="248" name="Google Shape;248;p32"/>
          <p:cNvPicPr preferRelativeResize="0"/>
          <p:nvPr/>
        </p:nvPicPr>
        <p:blipFill>
          <a:blip r:embed="rId4">
            <a:alphaModFix/>
          </a:blip>
          <a:stretch>
            <a:fillRect/>
          </a:stretch>
        </p:blipFill>
        <p:spPr>
          <a:xfrm>
            <a:off x="311700" y="1565263"/>
            <a:ext cx="2466975" cy="16594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15"/>
          <p:cNvSpPr txBox="1"/>
          <p:nvPr>
            <p:ph type="title"/>
          </p:nvPr>
        </p:nvSpPr>
        <p:spPr>
          <a:xfrm>
            <a:off x="2860299" y="59025"/>
            <a:ext cx="3795900" cy="707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 sz="3040">
                <a:latin typeface="Times New Roman"/>
                <a:ea typeface="Times New Roman"/>
                <a:cs typeface="Times New Roman"/>
                <a:sym typeface="Times New Roman"/>
              </a:rPr>
              <a:t>INTRODUCTION</a:t>
            </a:r>
            <a:endParaRPr sz="3040">
              <a:latin typeface="Times New Roman"/>
              <a:ea typeface="Times New Roman"/>
              <a:cs typeface="Times New Roman"/>
              <a:sym typeface="Times New Roman"/>
            </a:endParaRPr>
          </a:p>
        </p:txBody>
      </p:sp>
      <p:sp>
        <p:nvSpPr>
          <p:cNvPr id="90" name="Google Shape;90;p15"/>
          <p:cNvSpPr txBox="1"/>
          <p:nvPr>
            <p:ph idx="1" type="body"/>
          </p:nvPr>
        </p:nvSpPr>
        <p:spPr>
          <a:xfrm>
            <a:off x="432400" y="1764975"/>
            <a:ext cx="8399700" cy="28041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sz="1300">
              <a:solidFill>
                <a:srgbClr val="0D0D0D"/>
              </a:solidFill>
              <a:highlight>
                <a:srgbClr val="FFFFFF"/>
              </a:highlight>
              <a:latin typeface="Times New Roman"/>
              <a:ea typeface="Times New Roman"/>
              <a:cs typeface="Times New Roman"/>
              <a:sym typeface="Times New Roman"/>
            </a:endParaRPr>
          </a:p>
          <a:p>
            <a:pPr indent="-304800" lvl="0" marL="457200" rtl="0" algn="l">
              <a:spcBef>
                <a:spcPts val="1200"/>
              </a:spcBef>
              <a:spcAft>
                <a:spcPts val="0"/>
              </a:spcAft>
              <a:buClr>
                <a:srgbClr val="0D0D0D"/>
              </a:buClr>
              <a:buSzPts val="1200"/>
              <a:buFont typeface="Times New Roman"/>
              <a:buChar char="●"/>
            </a:pPr>
            <a:r>
              <a:rPr lang="en" sz="1200">
                <a:solidFill>
                  <a:srgbClr val="0D0D0D"/>
                </a:solidFill>
                <a:highlight>
                  <a:srgbClr val="D9EAD3"/>
                </a:highlight>
                <a:latin typeface="Times New Roman"/>
                <a:ea typeface="Times New Roman"/>
                <a:cs typeface="Times New Roman"/>
                <a:sym typeface="Times New Roman"/>
              </a:rPr>
              <a:t>TriMet is a public agency that operates mass transit in a region that includes the Portland metropolitan area. It provides bus, light rail, and commuter rail transit services.</a:t>
            </a:r>
            <a:endParaRPr sz="1200">
              <a:solidFill>
                <a:srgbClr val="0D0D0D"/>
              </a:solidFill>
              <a:highlight>
                <a:srgbClr val="D9EAD3"/>
              </a:highlight>
              <a:latin typeface="Times New Roman"/>
              <a:ea typeface="Times New Roman"/>
              <a:cs typeface="Times New Roman"/>
              <a:sym typeface="Times New Roman"/>
            </a:endParaRPr>
          </a:p>
          <a:p>
            <a:pPr indent="-304800" lvl="0" marL="457200" rtl="0" algn="l">
              <a:spcBef>
                <a:spcPts val="0"/>
              </a:spcBef>
              <a:spcAft>
                <a:spcPts val="0"/>
              </a:spcAft>
              <a:buClr>
                <a:srgbClr val="0D0D0D"/>
              </a:buClr>
              <a:buSzPts val="1200"/>
              <a:buFont typeface="Times New Roman"/>
              <a:buChar char="●"/>
            </a:pPr>
            <a:r>
              <a:rPr lang="en" sz="1200">
                <a:solidFill>
                  <a:srgbClr val="0D0D0D"/>
                </a:solidFill>
                <a:highlight>
                  <a:srgbClr val="D9EAD3"/>
                </a:highlight>
                <a:latin typeface="Times New Roman"/>
                <a:ea typeface="Times New Roman"/>
                <a:cs typeface="Times New Roman"/>
                <a:sym typeface="Times New Roman"/>
              </a:rPr>
              <a:t>This project uses real-time and historical transit data collected from TriMet's operations to improve public transit services through enhanced data analysis</a:t>
            </a:r>
            <a:endParaRPr sz="1200">
              <a:solidFill>
                <a:srgbClr val="0D0D0D"/>
              </a:solidFill>
              <a:highlight>
                <a:srgbClr val="D9EAD3"/>
              </a:highlight>
              <a:latin typeface="Times New Roman"/>
              <a:ea typeface="Times New Roman"/>
              <a:cs typeface="Times New Roman"/>
              <a:sym typeface="Times New Roman"/>
            </a:endParaRPr>
          </a:p>
          <a:p>
            <a:pPr indent="-304800" lvl="0" marL="457200" rtl="0" algn="l">
              <a:spcBef>
                <a:spcPts val="0"/>
              </a:spcBef>
              <a:spcAft>
                <a:spcPts val="0"/>
              </a:spcAft>
              <a:buClr>
                <a:srgbClr val="0D0D0D"/>
              </a:buClr>
              <a:buSzPts val="1200"/>
              <a:buFont typeface="Times New Roman"/>
              <a:buChar char="●"/>
            </a:pPr>
            <a:r>
              <a:rPr lang="en" sz="1200">
                <a:solidFill>
                  <a:srgbClr val="0D0D0D"/>
                </a:solidFill>
                <a:highlight>
                  <a:srgbClr val="D9EAD3"/>
                </a:highlight>
                <a:latin typeface="Times New Roman"/>
                <a:ea typeface="Times New Roman"/>
                <a:cs typeface="Times New Roman"/>
                <a:sym typeface="Times New Roman"/>
              </a:rPr>
              <a:t>The main goal is to develop a sophisticated data engineering solution that integrates, processes, and analyzes GPS breadcrumb and stop event data from TriMet vehicles to enhance operational efficiency and service reliability.</a:t>
            </a:r>
            <a:endParaRPr sz="1200">
              <a:solidFill>
                <a:srgbClr val="0D0D0D"/>
              </a:solidFill>
              <a:highlight>
                <a:srgbClr val="D9EAD3"/>
              </a:highlight>
              <a:latin typeface="Times New Roman"/>
              <a:ea typeface="Times New Roman"/>
              <a:cs typeface="Times New Roman"/>
              <a:sym typeface="Times New Roman"/>
            </a:endParaRPr>
          </a:p>
          <a:p>
            <a:pPr indent="-304800" lvl="0" marL="457200" rtl="0" algn="l">
              <a:spcBef>
                <a:spcPts val="0"/>
              </a:spcBef>
              <a:spcAft>
                <a:spcPts val="0"/>
              </a:spcAft>
              <a:buClr>
                <a:srgbClr val="0D0D0D"/>
              </a:buClr>
              <a:buSzPts val="1200"/>
              <a:buFont typeface="Times New Roman"/>
              <a:buChar char="●"/>
            </a:pPr>
            <a:r>
              <a:rPr lang="en" sz="1200">
                <a:solidFill>
                  <a:srgbClr val="0D0D0D"/>
                </a:solidFill>
                <a:highlight>
                  <a:srgbClr val="D9EAD3"/>
                </a:highlight>
                <a:latin typeface="Times New Roman"/>
                <a:ea typeface="Times New Roman"/>
                <a:cs typeface="Times New Roman"/>
                <a:sym typeface="Times New Roman"/>
              </a:rPr>
              <a:t>Build and optimize data pipelines to handle large volumes of transit data efficiently, integrate different data sources, and develop visualizations that provide actionable insights into transit operations.</a:t>
            </a:r>
            <a:endParaRPr sz="1200">
              <a:solidFill>
                <a:srgbClr val="0D0D0D"/>
              </a:solidFill>
              <a:highlight>
                <a:srgbClr val="D9EAD3"/>
              </a:highlight>
              <a:latin typeface="Times New Roman"/>
              <a:ea typeface="Times New Roman"/>
              <a:cs typeface="Times New Roman"/>
              <a:sym typeface="Times New Roman"/>
            </a:endParaRPr>
          </a:p>
          <a:p>
            <a:pPr indent="-304800" lvl="0" marL="457200" rtl="0" algn="l">
              <a:spcBef>
                <a:spcPts val="0"/>
              </a:spcBef>
              <a:spcAft>
                <a:spcPts val="0"/>
              </a:spcAft>
              <a:buClr>
                <a:srgbClr val="0D0D0D"/>
              </a:buClr>
              <a:buSzPts val="1200"/>
              <a:buFont typeface="Times New Roman"/>
              <a:buChar char="●"/>
            </a:pPr>
            <a:r>
              <a:rPr lang="en" sz="1200">
                <a:solidFill>
                  <a:srgbClr val="0D0D0D"/>
                </a:solidFill>
                <a:latin typeface="Times New Roman"/>
                <a:ea typeface="Times New Roman"/>
                <a:cs typeface="Times New Roman"/>
                <a:sym typeface="Times New Roman"/>
              </a:rPr>
              <a:t>By analyzing this data, the project aims to identify areas for improvement in route planning, schedule adjustments, to better manage resources effectively.</a:t>
            </a:r>
            <a:endParaRPr sz="1200">
              <a:solidFill>
                <a:srgbClr val="0D0D0D"/>
              </a:solidFill>
              <a:latin typeface="Times New Roman"/>
              <a:ea typeface="Times New Roman"/>
              <a:cs typeface="Times New Roman"/>
              <a:sym typeface="Times New Roman"/>
            </a:endParaRPr>
          </a:p>
          <a:p>
            <a:pPr indent="0" lvl="0" marL="457200" rtl="0" algn="l">
              <a:spcBef>
                <a:spcPts val="2100"/>
              </a:spcBef>
              <a:spcAft>
                <a:spcPts val="1200"/>
              </a:spcAft>
              <a:buNone/>
            </a:pPr>
            <a:r>
              <a:t/>
            </a:r>
            <a:endParaRPr sz="1300">
              <a:solidFill>
                <a:srgbClr val="0D0D0D"/>
              </a:solidFill>
              <a:highlight>
                <a:srgbClr val="FFFFFF"/>
              </a:highlight>
              <a:latin typeface="Times New Roman"/>
              <a:ea typeface="Times New Roman"/>
              <a:cs typeface="Times New Roman"/>
              <a:sym typeface="Times New Roman"/>
            </a:endParaRPr>
          </a:p>
        </p:txBody>
      </p:sp>
      <p:pic>
        <p:nvPicPr>
          <p:cNvPr id="91" name="Google Shape;91;p15"/>
          <p:cNvPicPr preferRelativeResize="0"/>
          <p:nvPr/>
        </p:nvPicPr>
        <p:blipFill>
          <a:blip r:embed="rId3">
            <a:alphaModFix/>
          </a:blip>
          <a:stretch>
            <a:fillRect/>
          </a:stretch>
        </p:blipFill>
        <p:spPr>
          <a:xfrm>
            <a:off x="6635950" y="216150"/>
            <a:ext cx="2365376" cy="1579098"/>
          </a:xfrm>
          <a:prstGeom prst="rect">
            <a:avLst/>
          </a:prstGeom>
          <a:noFill/>
          <a:ln>
            <a:noFill/>
          </a:ln>
        </p:spPr>
      </p:pic>
      <p:pic>
        <p:nvPicPr>
          <p:cNvPr id="92" name="Google Shape;92;p15"/>
          <p:cNvPicPr preferRelativeResize="0"/>
          <p:nvPr/>
        </p:nvPicPr>
        <p:blipFill rotWithShape="1">
          <a:blip r:embed="rId4">
            <a:alphaModFix/>
          </a:blip>
          <a:srcRect b="4843" l="-1636" r="0" t="-5955"/>
          <a:stretch/>
        </p:blipFill>
        <p:spPr>
          <a:xfrm>
            <a:off x="842425" y="166550"/>
            <a:ext cx="2194550" cy="1628698"/>
          </a:xfrm>
          <a:prstGeom prst="rect">
            <a:avLst/>
          </a:prstGeom>
          <a:noFill/>
          <a:ln>
            <a:noFill/>
          </a:ln>
        </p:spPr>
      </p:pic>
      <p:pic>
        <p:nvPicPr>
          <p:cNvPr id="93" name="Google Shape;93;p15"/>
          <p:cNvPicPr preferRelativeResize="0"/>
          <p:nvPr/>
        </p:nvPicPr>
        <p:blipFill>
          <a:blip r:embed="rId5">
            <a:alphaModFix/>
          </a:blip>
          <a:stretch>
            <a:fillRect/>
          </a:stretch>
        </p:blipFill>
        <p:spPr>
          <a:xfrm>
            <a:off x="4059163" y="886573"/>
            <a:ext cx="1095725" cy="817824"/>
          </a:xfrm>
          <a:prstGeom prst="rect">
            <a:avLst/>
          </a:prstGeom>
          <a:noFill/>
          <a:ln>
            <a:noFill/>
          </a:ln>
        </p:spPr>
      </p:pic>
      <p:sp>
        <p:nvSpPr>
          <p:cNvPr id="94" name="Google Shape;94;p15"/>
          <p:cNvSpPr txBox="1"/>
          <p:nvPr/>
        </p:nvSpPr>
        <p:spPr>
          <a:xfrm>
            <a:off x="7621375" y="4670025"/>
            <a:ext cx="20274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latin typeface="Times New Roman"/>
                <a:ea typeface="Times New Roman"/>
                <a:cs typeface="Times New Roman"/>
                <a:sym typeface="Times New Roman"/>
              </a:rPr>
              <a:t>Srihari Tadala</a:t>
            </a:r>
            <a:endParaRPr sz="9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16"/>
          <p:cNvSpPr txBox="1"/>
          <p:nvPr>
            <p:ph type="title"/>
          </p:nvPr>
        </p:nvSpPr>
        <p:spPr>
          <a:xfrm>
            <a:off x="397050" y="94188"/>
            <a:ext cx="8520600" cy="7074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latin typeface="Times New Roman"/>
                <a:ea typeface="Times New Roman"/>
                <a:cs typeface="Times New Roman"/>
                <a:sym typeface="Times New Roman"/>
              </a:rPr>
              <a:t>ARCHITECTURE</a:t>
            </a:r>
            <a:endParaRPr>
              <a:latin typeface="Times New Roman"/>
              <a:ea typeface="Times New Roman"/>
              <a:cs typeface="Times New Roman"/>
              <a:sym typeface="Times New Roman"/>
            </a:endParaRPr>
          </a:p>
        </p:txBody>
      </p:sp>
      <p:pic>
        <p:nvPicPr>
          <p:cNvPr id="100" name="Google Shape;100;p16"/>
          <p:cNvPicPr preferRelativeResize="0"/>
          <p:nvPr/>
        </p:nvPicPr>
        <p:blipFill>
          <a:blip r:embed="rId3">
            <a:alphaModFix/>
          </a:blip>
          <a:stretch>
            <a:fillRect/>
          </a:stretch>
        </p:blipFill>
        <p:spPr>
          <a:xfrm>
            <a:off x="195175" y="724975"/>
            <a:ext cx="8837276" cy="4278801"/>
          </a:xfrm>
          <a:prstGeom prst="rect">
            <a:avLst/>
          </a:prstGeom>
          <a:noFill/>
          <a:ln>
            <a:noFill/>
          </a:ln>
        </p:spPr>
      </p:pic>
      <p:pic>
        <p:nvPicPr>
          <p:cNvPr id="101" name="Google Shape;101;p16"/>
          <p:cNvPicPr preferRelativeResize="0"/>
          <p:nvPr/>
        </p:nvPicPr>
        <p:blipFill>
          <a:blip r:embed="rId4">
            <a:alphaModFix/>
          </a:blip>
          <a:stretch>
            <a:fillRect/>
          </a:stretch>
        </p:blipFill>
        <p:spPr>
          <a:xfrm>
            <a:off x="8176450" y="3734925"/>
            <a:ext cx="387851" cy="431175"/>
          </a:xfrm>
          <a:prstGeom prst="rect">
            <a:avLst/>
          </a:prstGeom>
          <a:noFill/>
          <a:ln>
            <a:noFill/>
          </a:ln>
        </p:spPr>
      </p:pic>
      <p:pic>
        <p:nvPicPr>
          <p:cNvPr id="102" name="Google Shape;102;p16"/>
          <p:cNvPicPr preferRelativeResize="0"/>
          <p:nvPr/>
        </p:nvPicPr>
        <p:blipFill>
          <a:blip r:embed="rId5">
            <a:alphaModFix/>
          </a:blip>
          <a:stretch>
            <a:fillRect/>
          </a:stretch>
        </p:blipFill>
        <p:spPr>
          <a:xfrm>
            <a:off x="7873025" y="1177634"/>
            <a:ext cx="478500" cy="270741"/>
          </a:xfrm>
          <a:prstGeom prst="rect">
            <a:avLst/>
          </a:prstGeom>
          <a:noFill/>
          <a:ln>
            <a:noFill/>
          </a:ln>
        </p:spPr>
      </p:pic>
      <p:pic>
        <p:nvPicPr>
          <p:cNvPr id="103" name="Google Shape;103;p16"/>
          <p:cNvPicPr preferRelativeResize="0"/>
          <p:nvPr/>
        </p:nvPicPr>
        <p:blipFill>
          <a:blip r:embed="rId6">
            <a:alphaModFix/>
          </a:blip>
          <a:stretch>
            <a:fillRect/>
          </a:stretch>
        </p:blipFill>
        <p:spPr>
          <a:xfrm>
            <a:off x="6379050" y="2532100"/>
            <a:ext cx="478502" cy="379950"/>
          </a:xfrm>
          <a:prstGeom prst="rect">
            <a:avLst/>
          </a:prstGeom>
          <a:noFill/>
          <a:ln>
            <a:noFill/>
          </a:ln>
        </p:spPr>
      </p:pic>
      <p:pic>
        <p:nvPicPr>
          <p:cNvPr id="104" name="Google Shape;104;p16"/>
          <p:cNvPicPr preferRelativeResize="0"/>
          <p:nvPr/>
        </p:nvPicPr>
        <p:blipFill>
          <a:blip r:embed="rId7">
            <a:alphaModFix/>
          </a:blip>
          <a:stretch>
            <a:fillRect/>
          </a:stretch>
        </p:blipFill>
        <p:spPr>
          <a:xfrm>
            <a:off x="6564824" y="4693016"/>
            <a:ext cx="387849" cy="167883"/>
          </a:xfrm>
          <a:prstGeom prst="rect">
            <a:avLst/>
          </a:prstGeom>
          <a:noFill/>
          <a:ln>
            <a:noFill/>
          </a:ln>
        </p:spPr>
      </p:pic>
      <p:sp>
        <p:nvSpPr>
          <p:cNvPr id="105" name="Google Shape;105;p16"/>
          <p:cNvSpPr txBox="1"/>
          <p:nvPr/>
        </p:nvSpPr>
        <p:spPr>
          <a:xfrm>
            <a:off x="7621375" y="4670025"/>
            <a:ext cx="20274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900"/>
          </a:p>
        </p:txBody>
      </p:sp>
      <p:sp>
        <p:nvSpPr>
          <p:cNvPr id="106" name="Google Shape;106;p16"/>
          <p:cNvSpPr txBox="1"/>
          <p:nvPr/>
        </p:nvSpPr>
        <p:spPr>
          <a:xfrm>
            <a:off x="151425" y="4532750"/>
            <a:ext cx="14673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latin typeface="Times New Roman"/>
                <a:ea typeface="Times New Roman"/>
                <a:cs typeface="Times New Roman"/>
                <a:sym typeface="Times New Roman"/>
              </a:rPr>
              <a:t>Srihari Tadala</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17"/>
          <p:cNvSpPr txBox="1"/>
          <p:nvPr>
            <p:ph type="title"/>
          </p:nvPr>
        </p:nvSpPr>
        <p:spPr>
          <a:xfrm>
            <a:off x="311700" y="71475"/>
            <a:ext cx="8520600" cy="7074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latin typeface="Times New Roman"/>
                <a:ea typeface="Times New Roman"/>
                <a:cs typeface="Times New Roman"/>
                <a:sym typeface="Times New Roman"/>
              </a:rPr>
              <a:t>PIPELINE</a:t>
            </a:r>
            <a:endParaRPr>
              <a:latin typeface="Times New Roman"/>
              <a:ea typeface="Times New Roman"/>
              <a:cs typeface="Times New Roman"/>
              <a:sym typeface="Times New Roman"/>
            </a:endParaRPr>
          </a:p>
        </p:txBody>
      </p:sp>
      <p:pic>
        <p:nvPicPr>
          <p:cNvPr id="112" name="Google Shape;112;p17"/>
          <p:cNvPicPr preferRelativeResize="0"/>
          <p:nvPr/>
        </p:nvPicPr>
        <p:blipFill rotWithShape="1">
          <a:blip r:embed="rId3">
            <a:alphaModFix/>
          </a:blip>
          <a:srcRect b="0" l="0" r="0" t="-12701"/>
          <a:stretch/>
        </p:blipFill>
        <p:spPr>
          <a:xfrm>
            <a:off x="372725" y="2481725"/>
            <a:ext cx="8574602" cy="2261325"/>
          </a:xfrm>
          <a:prstGeom prst="rect">
            <a:avLst/>
          </a:prstGeom>
          <a:noFill/>
          <a:ln>
            <a:noFill/>
          </a:ln>
        </p:spPr>
      </p:pic>
      <p:pic>
        <p:nvPicPr>
          <p:cNvPr id="113" name="Google Shape;113;p17"/>
          <p:cNvPicPr preferRelativeResize="0"/>
          <p:nvPr/>
        </p:nvPicPr>
        <p:blipFill>
          <a:blip r:embed="rId4">
            <a:alphaModFix/>
          </a:blip>
          <a:stretch>
            <a:fillRect/>
          </a:stretch>
        </p:blipFill>
        <p:spPr>
          <a:xfrm>
            <a:off x="311700" y="821050"/>
            <a:ext cx="3477351" cy="1660675"/>
          </a:xfrm>
          <a:prstGeom prst="rect">
            <a:avLst/>
          </a:prstGeom>
          <a:noFill/>
          <a:ln>
            <a:noFill/>
          </a:ln>
        </p:spPr>
      </p:pic>
      <p:pic>
        <p:nvPicPr>
          <p:cNvPr id="114" name="Google Shape;114;p17"/>
          <p:cNvPicPr preferRelativeResize="0"/>
          <p:nvPr/>
        </p:nvPicPr>
        <p:blipFill>
          <a:blip r:embed="rId5">
            <a:alphaModFix/>
          </a:blip>
          <a:stretch>
            <a:fillRect/>
          </a:stretch>
        </p:blipFill>
        <p:spPr>
          <a:xfrm>
            <a:off x="5035825" y="629275"/>
            <a:ext cx="3851224" cy="2058900"/>
          </a:xfrm>
          <a:prstGeom prst="rect">
            <a:avLst/>
          </a:prstGeom>
          <a:noFill/>
          <a:ln>
            <a:noFill/>
          </a:ln>
        </p:spPr>
      </p:pic>
      <p:sp>
        <p:nvSpPr>
          <p:cNvPr id="115" name="Google Shape;115;p17"/>
          <p:cNvSpPr txBox="1"/>
          <p:nvPr/>
        </p:nvSpPr>
        <p:spPr>
          <a:xfrm>
            <a:off x="7419975" y="4669025"/>
            <a:ext cx="18459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latin typeface="Times New Roman"/>
                <a:ea typeface="Times New Roman"/>
                <a:cs typeface="Times New Roman"/>
                <a:sym typeface="Times New Roman"/>
              </a:rPr>
              <a:t>Srihari Tadala</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18"/>
          <p:cNvSpPr txBox="1"/>
          <p:nvPr>
            <p:ph type="title"/>
          </p:nvPr>
        </p:nvSpPr>
        <p:spPr>
          <a:xfrm>
            <a:off x="453025" y="162350"/>
            <a:ext cx="8520600" cy="7074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latin typeface="Times New Roman"/>
                <a:ea typeface="Times New Roman"/>
                <a:cs typeface="Times New Roman"/>
                <a:sym typeface="Times New Roman"/>
              </a:rPr>
              <a:t>DATA GATHERING</a:t>
            </a:r>
            <a:endParaRPr>
              <a:latin typeface="Times New Roman"/>
              <a:ea typeface="Times New Roman"/>
              <a:cs typeface="Times New Roman"/>
              <a:sym typeface="Times New Roman"/>
            </a:endParaRPr>
          </a:p>
        </p:txBody>
      </p:sp>
      <p:pic>
        <p:nvPicPr>
          <p:cNvPr id="121" name="Google Shape;121;p18"/>
          <p:cNvPicPr preferRelativeResize="0"/>
          <p:nvPr/>
        </p:nvPicPr>
        <p:blipFill>
          <a:blip r:embed="rId3">
            <a:alphaModFix/>
          </a:blip>
          <a:stretch>
            <a:fillRect/>
          </a:stretch>
        </p:blipFill>
        <p:spPr>
          <a:xfrm>
            <a:off x="625225" y="840325"/>
            <a:ext cx="7411500" cy="2742550"/>
          </a:xfrm>
          <a:prstGeom prst="rect">
            <a:avLst/>
          </a:prstGeom>
          <a:noFill/>
          <a:ln>
            <a:noFill/>
          </a:ln>
        </p:spPr>
      </p:pic>
      <p:sp>
        <p:nvSpPr>
          <p:cNvPr id="122" name="Google Shape;122;p18"/>
          <p:cNvSpPr txBox="1"/>
          <p:nvPr/>
        </p:nvSpPr>
        <p:spPr>
          <a:xfrm>
            <a:off x="482875" y="3784125"/>
            <a:ext cx="8293200" cy="861900"/>
          </a:xfrm>
          <a:prstGeom prst="rect">
            <a:avLst/>
          </a:prstGeom>
          <a:noFill/>
          <a:ln>
            <a:noFill/>
          </a:ln>
        </p:spPr>
        <p:txBody>
          <a:bodyPr anchorCtr="0" anchor="t" bIns="91425" lIns="91425" spcFirstLastPara="1" rIns="91425" wrap="square" tIns="91425">
            <a:spAutoFit/>
          </a:bodyPr>
          <a:lstStyle/>
          <a:p>
            <a:pPr indent="-298450" lvl="0" marL="457200" rtl="0" algn="l">
              <a:spcBef>
                <a:spcPts val="0"/>
              </a:spcBef>
              <a:spcAft>
                <a:spcPts val="0"/>
              </a:spcAft>
              <a:buClr>
                <a:srgbClr val="0D0D0D"/>
              </a:buClr>
              <a:buSzPts val="1100"/>
              <a:buChar char="●"/>
            </a:pPr>
            <a:r>
              <a:rPr lang="en" sz="1100">
                <a:solidFill>
                  <a:srgbClr val="0D0D0D"/>
                </a:solidFill>
              </a:rPr>
              <a:t>Dynamically constructs URLs to fetch breadcrumb data for each </a:t>
            </a:r>
            <a:r>
              <a:rPr lang="en" sz="1100">
                <a:solidFill>
                  <a:srgbClr val="0D0D0D"/>
                </a:solidFill>
                <a:latin typeface="Roboto Mono"/>
                <a:ea typeface="Roboto Mono"/>
                <a:cs typeface="Roboto Mono"/>
                <a:sym typeface="Roboto Mono"/>
              </a:rPr>
              <a:t>vehicle_id</a:t>
            </a:r>
            <a:r>
              <a:rPr lang="en" sz="1100">
                <a:solidFill>
                  <a:srgbClr val="0D0D0D"/>
                </a:solidFill>
              </a:rPr>
              <a:t>.</a:t>
            </a:r>
            <a:endParaRPr sz="1100">
              <a:solidFill>
                <a:srgbClr val="0D0D0D"/>
              </a:solidFill>
            </a:endParaRPr>
          </a:p>
          <a:p>
            <a:pPr indent="-298450" lvl="0" marL="457200" rtl="0" algn="l">
              <a:spcBef>
                <a:spcPts val="0"/>
              </a:spcBef>
              <a:spcAft>
                <a:spcPts val="0"/>
              </a:spcAft>
              <a:buClr>
                <a:srgbClr val="0D0D0D"/>
              </a:buClr>
              <a:buSzPts val="1100"/>
              <a:buChar char="●"/>
            </a:pPr>
            <a:r>
              <a:rPr lang="en" sz="1100">
                <a:solidFill>
                  <a:srgbClr val="0D0D0D"/>
                </a:solidFill>
              </a:rPr>
              <a:t>Converts each record to a JSON string and encodes it into bytes.</a:t>
            </a:r>
            <a:endParaRPr sz="1100">
              <a:solidFill>
                <a:srgbClr val="0D0D0D"/>
              </a:solidFill>
            </a:endParaRPr>
          </a:p>
          <a:p>
            <a:pPr indent="-298450" lvl="0" marL="457200" rtl="0" algn="l">
              <a:spcBef>
                <a:spcPts val="0"/>
              </a:spcBef>
              <a:spcAft>
                <a:spcPts val="0"/>
              </a:spcAft>
              <a:buClr>
                <a:srgbClr val="0D0D0D"/>
              </a:buClr>
              <a:buSzPts val="1100"/>
              <a:buChar char="●"/>
            </a:pPr>
            <a:r>
              <a:rPr lang="en" sz="1100">
                <a:solidFill>
                  <a:srgbClr val="0D0D0D"/>
                </a:solidFill>
              </a:rPr>
              <a:t>Prepares data for efficient transmission to Google Cloud Pub/Sub</a:t>
            </a:r>
            <a:endParaRPr sz="1100">
              <a:solidFill>
                <a:srgbClr val="0D0D0D"/>
              </a:solidFill>
            </a:endParaRPr>
          </a:p>
          <a:p>
            <a:pPr indent="-298450" lvl="0" marL="457200" rtl="0" algn="l">
              <a:spcBef>
                <a:spcPts val="0"/>
              </a:spcBef>
              <a:spcAft>
                <a:spcPts val="0"/>
              </a:spcAft>
              <a:buClr>
                <a:srgbClr val="0D0D0D"/>
              </a:buClr>
              <a:buSzPts val="1100"/>
              <a:buChar char="●"/>
            </a:pPr>
            <a:r>
              <a:rPr lang="en" sz="1100">
                <a:solidFill>
                  <a:srgbClr val="0D0D0D"/>
                </a:solidFill>
              </a:rPr>
              <a:t>Publishes each record to a specified Pub/Sub topic using Google Cloud Pub/Sub client library.</a:t>
            </a:r>
            <a:endParaRPr sz="1100">
              <a:solidFill>
                <a:srgbClr val="0D0D0D"/>
              </a:solidFill>
            </a:endParaRPr>
          </a:p>
        </p:txBody>
      </p:sp>
      <p:sp>
        <p:nvSpPr>
          <p:cNvPr id="123" name="Google Shape;123;p18"/>
          <p:cNvSpPr txBox="1"/>
          <p:nvPr/>
        </p:nvSpPr>
        <p:spPr>
          <a:xfrm>
            <a:off x="7581500" y="4646025"/>
            <a:ext cx="3000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latin typeface="Times New Roman"/>
                <a:ea typeface="Times New Roman"/>
                <a:cs typeface="Times New Roman"/>
                <a:sym typeface="Times New Roman"/>
              </a:rPr>
              <a:t>Srihari Tadala</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19"/>
          <p:cNvSpPr txBox="1"/>
          <p:nvPr>
            <p:ph type="title"/>
          </p:nvPr>
        </p:nvSpPr>
        <p:spPr>
          <a:xfrm>
            <a:off x="407600" y="156175"/>
            <a:ext cx="8520600" cy="7074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latin typeface="Times New Roman"/>
                <a:ea typeface="Times New Roman"/>
                <a:cs typeface="Times New Roman"/>
                <a:sym typeface="Times New Roman"/>
              </a:rPr>
              <a:t>BREADCRUMB DATA </a:t>
            </a:r>
            <a:endParaRPr>
              <a:latin typeface="Times New Roman"/>
              <a:ea typeface="Times New Roman"/>
              <a:cs typeface="Times New Roman"/>
              <a:sym typeface="Times New Roman"/>
            </a:endParaRPr>
          </a:p>
        </p:txBody>
      </p:sp>
      <p:pic>
        <p:nvPicPr>
          <p:cNvPr id="129" name="Google Shape;129;p19"/>
          <p:cNvPicPr preferRelativeResize="0"/>
          <p:nvPr/>
        </p:nvPicPr>
        <p:blipFill>
          <a:blip r:embed="rId3">
            <a:alphaModFix/>
          </a:blip>
          <a:stretch>
            <a:fillRect/>
          </a:stretch>
        </p:blipFill>
        <p:spPr>
          <a:xfrm>
            <a:off x="3983675" y="1061450"/>
            <a:ext cx="5010150" cy="3495675"/>
          </a:xfrm>
          <a:prstGeom prst="rect">
            <a:avLst/>
          </a:prstGeom>
          <a:noFill/>
          <a:ln>
            <a:noFill/>
          </a:ln>
        </p:spPr>
      </p:pic>
      <p:sp>
        <p:nvSpPr>
          <p:cNvPr id="130" name="Google Shape;130;p19"/>
          <p:cNvSpPr txBox="1"/>
          <p:nvPr/>
        </p:nvSpPr>
        <p:spPr>
          <a:xfrm>
            <a:off x="145150" y="1016000"/>
            <a:ext cx="3746400" cy="3541200"/>
          </a:xfrm>
          <a:prstGeom prst="rect">
            <a:avLst/>
          </a:prstGeom>
          <a:noFill/>
          <a:ln>
            <a:noFill/>
          </a:ln>
        </p:spPr>
        <p:txBody>
          <a:bodyPr anchorCtr="0" anchor="t" bIns="91425" lIns="91425" spcFirstLastPara="1" rIns="91425" wrap="square" tIns="91425">
            <a:noAutofit/>
          </a:bodyPr>
          <a:lstStyle/>
          <a:p>
            <a:pPr indent="-304800" lvl="0" marL="457200" rtl="0" algn="just">
              <a:spcBef>
                <a:spcPts val="0"/>
              </a:spcBef>
              <a:spcAft>
                <a:spcPts val="0"/>
              </a:spcAft>
              <a:buSzPts val="1200"/>
              <a:buFont typeface="Times New Roman"/>
              <a:buChar char="●"/>
            </a:pPr>
            <a:r>
              <a:rPr lang="en" sz="1200">
                <a:latin typeface="Times New Roman"/>
                <a:ea typeface="Times New Roman"/>
                <a:cs typeface="Times New Roman"/>
                <a:sym typeface="Times New Roman"/>
              </a:rPr>
              <a:t>Each breadcrumb record is uniquely identified by an 'EVENT_NO_TRIP' and 'EVENT_NO_STOP', linking it to specific trips and stops.</a:t>
            </a:r>
            <a:endParaRPr sz="1200">
              <a:latin typeface="Times New Roman"/>
              <a:ea typeface="Times New Roman"/>
              <a:cs typeface="Times New Roman"/>
              <a:sym typeface="Times New Roman"/>
            </a:endParaRPr>
          </a:p>
          <a:p>
            <a:pPr indent="-304800" lvl="0" marL="457200" rtl="0" algn="just">
              <a:spcBef>
                <a:spcPts val="0"/>
              </a:spcBef>
              <a:spcAft>
                <a:spcPts val="0"/>
              </a:spcAft>
              <a:buSzPts val="1200"/>
              <a:buFont typeface="Times New Roman"/>
              <a:buChar char="●"/>
            </a:pPr>
            <a:r>
              <a:rPr lang="en" sz="1200">
                <a:latin typeface="Times New Roman"/>
                <a:ea typeface="Times New Roman"/>
                <a:cs typeface="Times New Roman"/>
                <a:sym typeface="Times New Roman"/>
              </a:rPr>
              <a:t>Data includes 'OPD_DATE' showing the date of operation, and 'VEHICLE_ID' which specifies the bus or vehicle.</a:t>
            </a:r>
            <a:endParaRPr sz="1200">
              <a:latin typeface="Times New Roman"/>
              <a:ea typeface="Times New Roman"/>
              <a:cs typeface="Times New Roman"/>
              <a:sym typeface="Times New Roman"/>
            </a:endParaRPr>
          </a:p>
          <a:p>
            <a:pPr indent="-304800" lvl="0" marL="457200" rtl="0" algn="just">
              <a:spcBef>
                <a:spcPts val="0"/>
              </a:spcBef>
              <a:spcAft>
                <a:spcPts val="0"/>
              </a:spcAft>
              <a:buSzPts val="1200"/>
              <a:buFont typeface="Times New Roman"/>
              <a:buChar char="●"/>
            </a:pPr>
            <a:r>
              <a:rPr lang="en" sz="1200">
                <a:latin typeface="Times New Roman"/>
                <a:ea typeface="Times New Roman"/>
                <a:cs typeface="Times New Roman"/>
                <a:sym typeface="Times New Roman"/>
              </a:rPr>
              <a:t>METERS shows the distance the vehicle has traveled, and 'ACT_TIME' provides the time in seconds since midnight at which the data was recorded.</a:t>
            </a:r>
            <a:endParaRPr sz="1200">
              <a:latin typeface="Times New Roman"/>
              <a:ea typeface="Times New Roman"/>
              <a:cs typeface="Times New Roman"/>
              <a:sym typeface="Times New Roman"/>
            </a:endParaRPr>
          </a:p>
          <a:p>
            <a:pPr indent="-304800" lvl="0" marL="457200" rtl="0" algn="just">
              <a:spcBef>
                <a:spcPts val="0"/>
              </a:spcBef>
              <a:spcAft>
                <a:spcPts val="0"/>
              </a:spcAft>
              <a:buSzPts val="1200"/>
              <a:buFont typeface="Times New Roman"/>
              <a:buChar char="●"/>
            </a:pPr>
            <a:r>
              <a:rPr lang="en" sz="1200">
                <a:latin typeface="Times New Roman"/>
                <a:ea typeface="Times New Roman"/>
                <a:cs typeface="Times New Roman"/>
                <a:sym typeface="Times New Roman"/>
              </a:rPr>
              <a:t>Geographical coordinates are given by 'GPS_LONGITUDE' and 'GPS_LATITUDE', along with 'GPS_SATELLITES' indicating the number of satellites connected.</a:t>
            </a:r>
            <a:endParaRPr sz="1200">
              <a:latin typeface="Times New Roman"/>
              <a:ea typeface="Times New Roman"/>
              <a:cs typeface="Times New Roman"/>
              <a:sym typeface="Times New Roman"/>
            </a:endParaRPr>
          </a:p>
          <a:p>
            <a:pPr indent="-304800" lvl="0" marL="457200" rtl="0" algn="just">
              <a:spcBef>
                <a:spcPts val="0"/>
              </a:spcBef>
              <a:spcAft>
                <a:spcPts val="0"/>
              </a:spcAft>
              <a:buSzPts val="1200"/>
              <a:buFont typeface="Times New Roman"/>
              <a:buChar char="●"/>
            </a:pPr>
            <a:r>
              <a:rPr lang="en" sz="1200">
                <a:latin typeface="Times New Roman"/>
                <a:ea typeface="Times New Roman"/>
                <a:cs typeface="Times New Roman"/>
                <a:sym typeface="Times New Roman"/>
              </a:rPr>
              <a:t>GPS_HDOP (Horizontal Dilution of Precision) provides insight into the potential error range of the GPS coordinates, with lower values indicating better precision.</a:t>
            </a:r>
            <a:endParaRPr sz="1200">
              <a:latin typeface="Times New Roman"/>
              <a:ea typeface="Times New Roman"/>
              <a:cs typeface="Times New Roman"/>
              <a:sym typeface="Times New Roman"/>
            </a:endParaRPr>
          </a:p>
          <a:p>
            <a:pPr indent="0" lvl="0" marL="457200" rtl="0" algn="l">
              <a:spcBef>
                <a:spcPts val="0"/>
              </a:spcBef>
              <a:spcAft>
                <a:spcPts val="0"/>
              </a:spcAft>
              <a:buNone/>
            </a:pPr>
            <a:r>
              <a:t/>
            </a:r>
            <a:endParaRPr sz="1200">
              <a:latin typeface="Times New Roman"/>
              <a:ea typeface="Times New Roman"/>
              <a:cs typeface="Times New Roman"/>
              <a:sym typeface="Times New Roman"/>
            </a:endParaRPr>
          </a:p>
        </p:txBody>
      </p:sp>
      <p:sp>
        <p:nvSpPr>
          <p:cNvPr id="131" name="Google Shape;131;p19"/>
          <p:cNvSpPr txBox="1"/>
          <p:nvPr/>
        </p:nvSpPr>
        <p:spPr>
          <a:xfrm>
            <a:off x="7571375" y="4633675"/>
            <a:ext cx="3000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latin typeface="Times New Roman"/>
                <a:ea typeface="Times New Roman"/>
                <a:cs typeface="Times New Roman"/>
                <a:sym typeface="Times New Roman"/>
              </a:rPr>
              <a:t>Srihari Tadala</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20"/>
          <p:cNvSpPr txBox="1"/>
          <p:nvPr>
            <p:ph type="title"/>
          </p:nvPr>
        </p:nvSpPr>
        <p:spPr>
          <a:xfrm>
            <a:off x="372275" y="106850"/>
            <a:ext cx="8520600" cy="7074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latin typeface="Times New Roman"/>
                <a:ea typeface="Times New Roman"/>
                <a:cs typeface="Times New Roman"/>
                <a:sym typeface="Times New Roman"/>
              </a:rPr>
              <a:t>DATA TRANSPORT </a:t>
            </a:r>
            <a:endParaRPr>
              <a:latin typeface="Times New Roman"/>
              <a:ea typeface="Times New Roman"/>
              <a:cs typeface="Times New Roman"/>
              <a:sym typeface="Times New Roman"/>
            </a:endParaRPr>
          </a:p>
        </p:txBody>
      </p:sp>
      <p:pic>
        <p:nvPicPr>
          <p:cNvPr id="137" name="Google Shape;137;p20"/>
          <p:cNvPicPr preferRelativeResize="0"/>
          <p:nvPr/>
        </p:nvPicPr>
        <p:blipFill>
          <a:blip r:embed="rId3">
            <a:alphaModFix/>
          </a:blip>
          <a:stretch>
            <a:fillRect/>
          </a:stretch>
        </p:blipFill>
        <p:spPr>
          <a:xfrm>
            <a:off x="187750" y="881875"/>
            <a:ext cx="4430399" cy="1154662"/>
          </a:xfrm>
          <a:prstGeom prst="rect">
            <a:avLst/>
          </a:prstGeom>
          <a:noFill/>
          <a:ln>
            <a:noFill/>
          </a:ln>
        </p:spPr>
      </p:pic>
      <p:pic>
        <p:nvPicPr>
          <p:cNvPr id="138" name="Google Shape;138;p20"/>
          <p:cNvPicPr preferRelativeResize="0"/>
          <p:nvPr/>
        </p:nvPicPr>
        <p:blipFill>
          <a:blip r:embed="rId4">
            <a:alphaModFix/>
          </a:blip>
          <a:stretch>
            <a:fillRect/>
          </a:stretch>
        </p:blipFill>
        <p:spPr>
          <a:xfrm>
            <a:off x="4618150" y="2077950"/>
            <a:ext cx="4430399" cy="2633424"/>
          </a:xfrm>
          <a:prstGeom prst="rect">
            <a:avLst/>
          </a:prstGeom>
          <a:noFill/>
          <a:ln>
            <a:noFill/>
          </a:ln>
        </p:spPr>
      </p:pic>
      <p:sp>
        <p:nvSpPr>
          <p:cNvPr id="139" name="Google Shape;139;p20"/>
          <p:cNvSpPr txBox="1"/>
          <p:nvPr/>
        </p:nvSpPr>
        <p:spPr>
          <a:xfrm>
            <a:off x="4618150" y="881875"/>
            <a:ext cx="4323000" cy="10773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Clr>
                <a:srgbClr val="0D0D0D"/>
              </a:buClr>
              <a:buSzPts val="1200"/>
              <a:buFont typeface="Times New Roman"/>
              <a:buChar char="●"/>
            </a:pPr>
            <a:r>
              <a:rPr lang="en" sz="1200">
                <a:solidFill>
                  <a:srgbClr val="0D0D0D"/>
                </a:solidFill>
                <a:latin typeface="Times New Roman"/>
                <a:ea typeface="Times New Roman"/>
                <a:cs typeface="Times New Roman"/>
                <a:sym typeface="Times New Roman"/>
              </a:rPr>
              <a:t>Initializes a Google Cloud Pub/Sub Publisher Client to enable message publishing capabilities.</a:t>
            </a:r>
            <a:endParaRPr sz="1200">
              <a:solidFill>
                <a:srgbClr val="0D0D0D"/>
              </a:solidFill>
              <a:latin typeface="Times New Roman"/>
              <a:ea typeface="Times New Roman"/>
              <a:cs typeface="Times New Roman"/>
              <a:sym typeface="Times New Roman"/>
            </a:endParaRPr>
          </a:p>
          <a:p>
            <a:pPr indent="-304800" lvl="0" marL="457200" rtl="0" algn="l">
              <a:spcBef>
                <a:spcPts val="0"/>
              </a:spcBef>
              <a:spcAft>
                <a:spcPts val="0"/>
              </a:spcAft>
              <a:buSzPts val="1200"/>
              <a:buFont typeface="Times New Roman"/>
              <a:buChar char="●"/>
            </a:pPr>
            <a:r>
              <a:rPr lang="en" sz="1100">
                <a:latin typeface="Times New Roman"/>
                <a:ea typeface="Times New Roman"/>
                <a:cs typeface="Times New Roman"/>
                <a:sym typeface="Times New Roman"/>
              </a:rPr>
              <a:t>Constructs a unique topic path using project_id and topic_id for precise message routing within the Google Cloud project.</a:t>
            </a:r>
            <a:endParaRPr sz="1100">
              <a:latin typeface="Times New Roman"/>
              <a:ea typeface="Times New Roman"/>
              <a:cs typeface="Times New Roman"/>
              <a:sym typeface="Times New Roman"/>
            </a:endParaRPr>
          </a:p>
          <a:p>
            <a:pPr indent="-298450" lvl="0" marL="457200" rtl="0" algn="l">
              <a:spcBef>
                <a:spcPts val="0"/>
              </a:spcBef>
              <a:spcAft>
                <a:spcPts val="0"/>
              </a:spcAft>
              <a:buSzPts val="1100"/>
              <a:buFont typeface="Times New Roman"/>
              <a:buChar char="●"/>
            </a:pPr>
            <a:r>
              <a:rPr lang="en" sz="1100">
                <a:latin typeface="Times New Roman"/>
                <a:ea typeface="Times New Roman"/>
                <a:cs typeface="Times New Roman"/>
                <a:sym typeface="Times New Roman"/>
              </a:rPr>
              <a:t>Nearly each day 300K to 350K records are pushed into topic.</a:t>
            </a:r>
            <a:endParaRPr sz="1100">
              <a:latin typeface="Times New Roman"/>
              <a:ea typeface="Times New Roman"/>
              <a:cs typeface="Times New Roman"/>
              <a:sym typeface="Times New Roman"/>
            </a:endParaRPr>
          </a:p>
        </p:txBody>
      </p:sp>
      <p:sp>
        <p:nvSpPr>
          <p:cNvPr id="140" name="Google Shape;140;p20"/>
          <p:cNvSpPr txBox="1"/>
          <p:nvPr/>
        </p:nvSpPr>
        <p:spPr>
          <a:xfrm>
            <a:off x="0" y="2437625"/>
            <a:ext cx="4502100" cy="2757600"/>
          </a:xfrm>
          <a:prstGeom prst="rect">
            <a:avLst/>
          </a:prstGeom>
          <a:noFill/>
          <a:ln>
            <a:noFill/>
          </a:ln>
        </p:spPr>
        <p:txBody>
          <a:bodyPr anchorCtr="0" anchor="t" bIns="91425" lIns="91425" spcFirstLastPara="1" rIns="91425" wrap="square" tIns="91425">
            <a:spAutoFit/>
          </a:bodyPr>
          <a:lstStyle/>
          <a:p>
            <a:pPr indent="-298450" lvl="0" marL="457200" rtl="0" algn="just">
              <a:lnSpc>
                <a:spcPct val="115000"/>
              </a:lnSpc>
              <a:spcBef>
                <a:spcPts val="1200"/>
              </a:spcBef>
              <a:spcAft>
                <a:spcPts val="0"/>
              </a:spcAft>
              <a:buClr>
                <a:srgbClr val="0D0D0D"/>
              </a:buClr>
              <a:buSzPts val="1100"/>
              <a:buChar char="●"/>
            </a:pPr>
            <a:r>
              <a:rPr lang="en" sz="1100">
                <a:solidFill>
                  <a:srgbClr val="0D0D0D"/>
                </a:solidFill>
                <a:latin typeface="Times New Roman"/>
                <a:ea typeface="Times New Roman"/>
                <a:cs typeface="Times New Roman"/>
                <a:sym typeface="Times New Roman"/>
              </a:rPr>
              <a:t>We set up the project_id and subscription_id, and initializes a </a:t>
            </a:r>
            <a:r>
              <a:rPr lang="en" sz="1100">
                <a:solidFill>
                  <a:srgbClr val="0D0D0D"/>
                </a:solidFill>
                <a:latin typeface="Times New Roman"/>
                <a:ea typeface="Times New Roman"/>
                <a:cs typeface="Times New Roman"/>
                <a:sym typeface="Times New Roman"/>
              </a:rPr>
              <a:t>Subscriber Client</a:t>
            </a:r>
            <a:r>
              <a:rPr lang="en" sz="1100">
                <a:solidFill>
                  <a:srgbClr val="0D0D0D"/>
                </a:solidFill>
                <a:latin typeface="Times New Roman"/>
                <a:ea typeface="Times New Roman"/>
                <a:cs typeface="Times New Roman"/>
                <a:sym typeface="Times New Roman"/>
              </a:rPr>
              <a:t> to manage subscriptions and receive messages from Google Cloud Pub/Sub. Constructs a subscription_path to uniquely identify the subscription within the project.</a:t>
            </a:r>
            <a:endParaRPr sz="1100">
              <a:solidFill>
                <a:srgbClr val="0D0D0D"/>
              </a:solidFill>
              <a:latin typeface="Times New Roman"/>
              <a:ea typeface="Times New Roman"/>
              <a:cs typeface="Times New Roman"/>
              <a:sym typeface="Times New Roman"/>
            </a:endParaRPr>
          </a:p>
          <a:p>
            <a:pPr indent="-292100" lvl="0" marL="457200" rtl="0" algn="just">
              <a:lnSpc>
                <a:spcPct val="115000"/>
              </a:lnSpc>
              <a:spcBef>
                <a:spcPts val="0"/>
              </a:spcBef>
              <a:spcAft>
                <a:spcPts val="0"/>
              </a:spcAft>
              <a:buClr>
                <a:srgbClr val="0D0D0D"/>
              </a:buClr>
              <a:buSzPts val="1000"/>
              <a:buFont typeface="Times New Roman"/>
              <a:buChar char="●"/>
            </a:pPr>
            <a:r>
              <a:rPr lang="en" sz="1100">
                <a:solidFill>
                  <a:srgbClr val="0D0D0D"/>
                </a:solidFill>
                <a:latin typeface="Times New Roman"/>
                <a:ea typeface="Times New Roman"/>
                <a:cs typeface="Times New Roman"/>
                <a:sym typeface="Times New Roman"/>
              </a:rPr>
              <a:t>We defined a callback function to process incoming messages by decoding them, parsing into JSON, appending to a list, acknowledging the message to prevent re-delivery, and triggering additional actions with message_received().</a:t>
            </a:r>
            <a:endParaRPr sz="1100">
              <a:solidFill>
                <a:srgbClr val="0D0D0D"/>
              </a:solidFill>
              <a:latin typeface="Times New Roman"/>
              <a:ea typeface="Times New Roman"/>
              <a:cs typeface="Times New Roman"/>
              <a:sym typeface="Times New Roman"/>
            </a:endParaRPr>
          </a:p>
          <a:p>
            <a:pPr indent="-292100" lvl="0" marL="457200" rtl="0" algn="just">
              <a:lnSpc>
                <a:spcPct val="115000"/>
              </a:lnSpc>
              <a:spcBef>
                <a:spcPts val="0"/>
              </a:spcBef>
              <a:spcAft>
                <a:spcPts val="0"/>
              </a:spcAft>
              <a:buClr>
                <a:srgbClr val="0D0D0D"/>
              </a:buClr>
              <a:buSzPts val="1000"/>
              <a:buFont typeface="Times New Roman"/>
              <a:buChar char="●"/>
            </a:pPr>
            <a:r>
              <a:rPr lang="en" sz="1100">
                <a:solidFill>
                  <a:srgbClr val="0D0D0D"/>
                </a:solidFill>
                <a:latin typeface="Times New Roman"/>
                <a:ea typeface="Times New Roman"/>
                <a:cs typeface="Times New Roman"/>
                <a:sym typeface="Times New Roman"/>
              </a:rPr>
              <a:t>Subscribes to the Pub/Sub topic using subscriber.subscribe(), specifying the subscription_path and the callback function to handle each incoming message, enabling real-time data processing.</a:t>
            </a:r>
            <a:endParaRPr sz="1000">
              <a:solidFill>
                <a:srgbClr val="0D0D0D"/>
              </a:solidFill>
              <a:latin typeface="Times New Roman"/>
              <a:ea typeface="Times New Roman"/>
              <a:cs typeface="Times New Roman"/>
              <a:sym typeface="Times New Roman"/>
            </a:endParaRPr>
          </a:p>
          <a:p>
            <a:pPr indent="0" lvl="0" marL="0" rtl="0" algn="l">
              <a:spcBef>
                <a:spcPts val="1200"/>
              </a:spcBef>
              <a:spcAft>
                <a:spcPts val="0"/>
              </a:spcAft>
              <a:buNone/>
            </a:pPr>
            <a:r>
              <a:t/>
            </a:r>
            <a:endParaRPr sz="1800">
              <a:solidFill>
                <a:schemeClr val="dk2"/>
              </a:solidFill>
              <a:latin typeface="Open Sans"/>
              <a:ea typeface="Open Sans"/>
              <a:cs typeface="Open Sans"/>
              <a:sym typeface="Open Sans"/>
            </a:endParaRPr>
          </a:p>
        </p:txBody>
      </p:sp>
      <p:sp>
        <p:nvSpPr>
          <p:cNvPr id="141" name="Google Shape;141;p20"/>
          <p:cNvSpPr txBox="1"/>
          <p:nvPr/>
        </p:nvSpPr>
        <p:spPr>
          <a:xfrm>
            <a:off x="7682450" y="4711375"/>
            <a:ext cx="3000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latin typeface="Times New Roman"/>
                <a:ea typeface="Times New Roman"/>
                <a:cs typeface="Times New Roman"/>
                <a:sym typeface="Times New Roman"/>
              </a:rPr>
              <a:t>Srihari Tadala</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1"/>
          <p:cNvSpPr txBox="1"/>
          <p:nvPr>
            <p:ph type="title"/>
          </p:nvPr>
        </p:nvSpPr>
        <p:spPr>
          <a:xfrm>
            <a:off x="311700" y="121975"/>
            <a:ext cx="8520600" cy="7074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latin typeface="Times New Roman"/>
                <a:ea typeface="Times New Roman"/>
                <a:cs typeface="Times New Roman"/>
                <a:sym typeface="Times New Roman"/>
              </a:rPr>
              <a:t>DATA TRANSFORMATION</a:t>
            </a:r>
            <a:endParaRPr>
              <a:latin typeface="Times New Roman"/>
              <a:ea typeface="Times New Roman"/>
              <a:cs typeface="Times New Roman"/>
              <a:sym typeface="Times New Roman"/>
            </a:endParaRPr>
          </a:p>
        </p:txBody>
      </p:sp>
      <p:pic>
        <p:nvPicPr>
          <p:cNvPr id="147" name="Google Shape;147;p21"/>
          <p:cNvPicPr preferRelativeResize="0"/>
          <p:nvPr/>
        </p:nvPicPr>
        <p:blipFill>
          <a:blip r:embed="rId3">
            <a:alphaModFix/>
          </a:blip>
          <a:stretch>
            <a:fillRect/>
          </a:stretch>
        </p:blipFill>
        <p:spPr>
          <a:xfrm>
            <a:off x="2369675" y="792625"/>
            <a:ext cx="4748551" cy="2132525"/>
          </a:xfrm>
          <a:prstGeom prst="rect">
            <a:avLst/>
          </a:prstGeom>
          <a:noFill/>
          <a:ln>
            <a:noFill/>
          </a:ln>
        </p:spPr>
      </p:pic>
      <p:sp>
        <p:nvSpPr>
          <p:cNvPr id="148" name="Google Shape;148;p21"/>
          <p:cNvSpPr txBox="1"/>
          <p:nvPr/>
        </p:nvSpPr>
        <p:spPr>
          <a:xfrm>
            <a:off x="128600" y="3026400"/>
            <a:ext cx="8978400" cy="17484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Clr>
                <a:srgbClr val="0D0D0D"/>
              </a:buClr>
              <a:buSzPts val="1200"/>
              <a:buFont typeface="Times New Roman"/>
              <a:buChar char="●"/>
            </a:pPr>
            <a:r>
              <a:rPr lang="en" sz="1200">
                <a:solidFill>
                  <a:srgbClr val="0D0D0D"/>
                </a:solidFill>
                <a:latin typeface="Times New Roman"/>
                <a:ea typeface="Times New Roman"/>
                <a:cs typeface="Times New Roman"/>
                <a:sym typeface="Times New Roman"/>
              </a:rPr>
              <a:t>We extracted and decoded date and time columns from OPD_DATE and ACT_TIME and created a combined 'DATETIMESTAMP' for each record.</a:t>
            </a:r>
            <a:endParaRPr sz="1200">
              <a:solidFill>
                <a:srgbClr val="0D0D0D"/>
              </a:solidFill>
              <a:latin typeface="Times New Roman"/>
              <a:ea typeface="Times New Roman"/>
              <a:cs typeface="Times New Roman"/>
              <a:sym typeface="Times New Roman"/>
            </a:endParaRPr>
          </a:p>
          <a:p>
            <a:pPr indent="-298450" lvl="0" marL="457200" rtl="0" algn="l">
              <a:lnSpc>
                <a:spcPct val="115000"/>
              </a:lnSpc>
              <a:spcBef>
                <a:spcPts val="0"/>
              </a:spcBef>
              <a:spcAft>
                <a:spcPts val="0"/>
              </a:spcAft>
              <a:buSzPts val="1100"/>
              <a:buChar char="●"/>
            </a:pPr>
            <a:r>
              <a:rPr lang="en" sz="1200">
                <a:solidFill>
                  <a:srgbClr val="0D0D0D"/>
                </a:solidFill>
                <a:latin typeface="Times New Roman"/>
                <a:ea typeface="Times New Roman"/>
                <a:cs typeface="Times New Roman"/>
                <a:sym typeface="Times New Roman"/>
              </a:rPr>
              <a:t>Computes the difference in meters and timestamps for each trip, then calculates the speed, ensuring missing values are handled appropriately.</a:t>
            </a:r>
            <a:endParaRPr sz="1200">
              <a:solidFill>
                <a:srgbClr val="0D0D0D"/>
              </a:solidFill>
              <a:latin typeface="Times New Roman"/>
              <a:ea typeface="Times New Roman"/>
              <a:cs typeface="Times New Roman"/>
              <a:sym typeface="Times New Roman"/>
            </a:endParaRPr>
          </a:p>
          <a:p>
            <a:pPr indent="-304800" lvl="0" marL="457200" rtl="0" algn="l">
              <a:spcBef>
                <a:spcPts val="0"/>
              </a:spcBef>
              <a:spcAft>
                <a:spcPts val="0"/>
              </a:spcAft>
              <a:buClr>
                <a:srgbClr val="0D0D0D"/>
              </a:buClr>
              <a:buSzPts val="1200"/>
              <a:buFont typeface="Times New Roman"/>
              <a:buChar char="●"/>
            </a:pPr>
            <a:r>
              <a:rPr lang="en" sz="1200">
                <a:solidFill>
                  <a:srgbClr val="0D0D0D"/>
                </a:solidFill>
                <a:latin typeface="Times New Roman"/>
                <a:ea typeface="Times New Roman"/>
                <a:cs typeface="Times New Roman"/>
                <a:sym typeface="Times New Roman"/>
              </a:rPr>
              <a:t>We defined a lambda function calculateSpeed to compute speed as dMETERS divided by the total seconds in dDATETIMESTAMP.</a:t>
            </a:r>
            <a:endParaRPr sz="1200">
              <a:solidFill>
                <a:srgbClr val="0D0D0D"/>
              </a:solidFill>
              <a:latin typeface="Times New Roman"/>
              <a:ea typeface="Times New Roman"/>
              <a:cs typeface="Times New Roman"/>
              <a:sym typeface="Times New Roman"/>
            </a:endParaRPr>
          </a:p>
          <a:p>
            <a:pPr indent="-304800" lvl="0" marL="457200" rtl="0" algn="l">
              <a:spcBef>
                <a:spcPts val="0"/>
              </a:spcBef>
              <a:spcAft>
                <a:spcPts val="0"/>
              </a:spcAft>
              <a:buClr>
                <a:srgbClr val="0D0D0D"/>
              </a:buClr>
              <a:buSzPts val="1200"/>
              <a:buFont typeface="Times New Roman"/>
              <a:buChar char="●"/>
            </a:pPr>
            <a:r>
              <a:rPr lang="en" sz="1200">
                <a:solidFill>
                  <a:srgbClr val="0D0D0D"/>
                </a:solidFill>
                <a:latin typeface="Times New Roman"/>
                <a:ea typeface="Times New Roman"/>
                <a:cs typeface="Times New Roman"/>
                <a:sym typeface="Times New Roman"/>
              </a:rPr>
              <a:t>Applies this function across rows to create a 'SPEED' column, filling any NaN values in 'SPEED' with 0.</a:t>
            </a:r>
            <a:endParaRPr sz="1200">
              <a:solidFill>
                <a:srgbClr val="0D0D0D"/>
              </a:solidFill>
              <a:latin typeface="Times New Roman"/>
              <a:ea typeface="Times New Roman"/>
              <a:cs typeface="Times New Roman"/>
              <a:sym typeface="Times New Roman"/>
            </a:endParaRPr>
          </a:p>
          <a:p>
            <a:pPr indent="-311150" lvl="0" marL="457200" rtl="0" algn="l">
              <a:spcBef>
                <a:spcPts val="0"/>
              </a:spcBef>
              <a:spcAft>
                <a:spcPts val="0"/>
              </a:spcAft>
              <a:buClr>
                <a:srgbClr val="0D0D0D"/>
              </a:buClr>
              <a:buSzPts val="1300"/>
              <a:buFont typeface="Times New Roman"/>
              <a:buChar char="●"/>
            </a:pPr>
            <a:r>
              <a:rPr lang="en" sz="1300">
                <a:solidFill>
                  <a:srgbClr val="0D0D0D"/>
                </a:solidFill>
                <a:latin typeface="Times New Roman"/>
                <a:ea typeface="Times New Roman"/>
                <a:cs typeface="Times New Roman"/>
                <a:sym typeface="Times New Roman"/>
              </a:rPr>
              <a:t>We assigned a 'SERVICE_KEY' based on the day of the week from 'DATETIMESTAMP'. 'Weekday' is assigned to all days except Saturday and Sunday.</a:t>
            </a:r>
            <a:endParaRPr sz="1300">
              <a:solidFill>
                <a:schemeClr val="dk2"/>
              </a:solidFill>
              <a:latin typeface="Times New Roman"/>
              <a:ea typeface="Times New Roman"/>
              <a:cs typeface="Times New Roman"/>
              <a:sym typeface="Times New Roman"/>
            </a:endParaRPr>
          </a:p>
        </p:txBody>
      </p:sp>
      <p:sp>
        <p:nvSpPr>
          <p:cNvPr id="149" name="Google Shape;149;p21"/>
          <p:cNvSpPr txBox="1"/>
          <p:nvPr/>
        </p:nvSpPr>
        <p:spPr>
          <a:xfrm>
            <a:off x="8187175" y="4628650"/>
            <a:ext cx="3000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latin typeface="Times New Roman"/>
                <a:ea typeface="Times New Roman"/>
                <a:cs typeface="Times New Roman"/>
                <a:sym typeface="Times New Roman"/>
              </a:rPr>
              <a:t>Saheli</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ropic">
  <a:themeElements>
    <a:clrScheme name="Tropic">
      <a:dk1>
        <a:srgbClr val="A1E8D9"/>
      </a:dk1>
      <a:lt1>
        <a:srgbClr val="FFFFFF"/>
      </a:lt1>
      <a:dk2>
        <a:srgbClr val="695D46"/>
      </a:dk2>
      <a:lt2>
        <a:srgbClr val="B3A77D"/>
      </a:lt2>
      <a:accent1>
        <a:srgbClr val="EF6C00"/>
      </a:accent1>
      <a:accent2>
        <a:srgbClr val="CE93D8"/>
      </a:accent2>
      <a:accent3>
        <a:srgbClr val="4DB6AC"/>
      </a:accent3>
      <a:accent4>
        <a:srgbClr val="FF9800"/>
      </a:accent4>
      <a:accent5>
        <a:srgbClr val="009668"/>
      </a:accent5>
      <a:accent6>
        <a:srgbClr val="EEFF41"/>
      </a:accent6>
      <a:hlink>
        <a:srgbClr val="009668"/>
      </a:hlink>
      <a:folHlink>
        <a:srgbClr val="00966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